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7"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4694"/>
  </p:normalViewPr>
  <p:slideViewPr>
    <p:cSldViewPr snapToGrid="0" snapToObjects="1">
      <p:cViewPr varScale="1">
        <p:scale>
          <a:sx n="86" d="100"/>
          <a:sy n="86" d="100"/>
        </p:scale>
        <p:origin x="28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18F712-44C5-4549-A618-6D43206A1E18}" type="datetimeFigureOut">
              <a:rPr lang="en-US" smtClean="0"/>
              <a:t>9/4/2024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377F9-617E-B144-8600-56511217844F}" type="slidenum">
              <a:rPr lang="en-US" smtClean="0"/>
              <a:t>‹#›</a:t>
            </a:fld>
            <a:endParaRPr lang="en-US"/>
          </a:p>
        </p:txBody>
      </p:sp>
    </p:spTree>
    <p:extLst>
      <p:ext uri="{BB962C8B-B14F-4D97-AF65-F5344CB8AC3E}">
        <p14:creationId xmlns:p14="http://schemas.microsoft.com/office/powerpoint/2010/main" val="231319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7377F9-617E-B144-8600-56511217844F}" type="slidenum">
              <a:rPr lang="en-US" smtClean="0"/>
              <a:t>1</a:t>
            </a:fld>
            <a:endParaRPr lang="en-US"/>
          </a:p>
        </p:txBody>
      </p:sp>
    </p:spTree>
    <p:extLst>
      <p:ext uri="{BB962C8B-B14F-4D97-AF65-F5344CB8AC3E}">
        <p14:creationId xmlns:p14="http://schemas.microsoft.com/office/powerpoint/2010/main" val="2786371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924879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57017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60539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98213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769484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2895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5C0A6F-9367-D14F-BBD3-58AC789A4C0E}" type="datetimeFigureOut">
              <a:rPr lang="en-US" smtClean="0"/>
              <a:t>9/4/2024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78505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5C0A6F-9367-D14F-BBD3-58AC789A4C0E}" type="datetimeFigureOut">
              <a:rPr lang="en-US" smtClean="0"/>
              <a:t>9/4/2024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81570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C0A6F-9367-D14F-BBD3-58AC789A4C0E}" type="datetimeFigureOut">
              <a:rPr lang="en-US" smtClean="0"/>
              <a:t>9/4/2024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165634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23659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64707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F5C0A6F-9367-D14F-BBD3-58AC789A4C0E}" type="datetimeFigureOut">
              <a:rPr lang="en-US" smtClean="0"/>
              <a:t>9/4/2024</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CB968DC1-32F5-4143-81E1-D8F213552333}" type="slidenum">
              <a:rPr lang="en-US" smtClean="0"/>
              <a:t>‹#›</a:t>
            </a:fld>
            <a:endParaRPr lang="en-US"/>
          </a:p>
        </p:txBody>
      </p:sp>
    </p:spTree>
    <p:extLst>
      <p:ext uri="{BB962C8B-B14F-4D97-AF65-F5344CB8AC3E}">
        <p14:creationId xmlns:p14="http://schemas.microsoft.com/office/powerpoint/2010/main" val="13689774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30C3F8-37FF-A940-AA2E-2748ED21F7CD}"/>
              </a:ext>
            </a:extLst>
          </p:cNvPr>
          <p:cNvSpPr/>
          <p:nvPr/>
        </p:nvSpPr>
        <p:spPr>
          <a:xfrm>
            <a:off x="54244" y="54244"/>
            <a:ext cx="6741763" cy="9027763"/>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mage_pt557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0832" y="212813"/>
            <a:ext cx="1189638" cy="1189638"/>
          </a:xfrm>
          <a:prstGeom prst="rect">
            <a:avLst/>
          </a:prstGeom>
        </p:spPr>
      </p:pic>
      <p:graphicFrame>
        <p:nvGraphicFramePr>
          <p:cNvPr id="11" name="Table 10">
            <a:extLst>
              <a:ext uri="{FF2B5EF4-FFF2-40B4-BE49-F238E27FC236}">
                <a16:creationId xmlns:a16="http://schemas.microsoft.com/office/drawing/2014/main" id="{05C0550E-6071-E54B-BF5B-58FF74BF9984}"/>
              </a:ext>
            </a:extLst>
          </p:cNvPr>
          <p:cNvGraphicFramePr>
            <a:graphicFrameLocks noGrp="1"/>
          </p:cNvGraphicFramePr>
          <p:nvPr>
            <p:extLst>
              <p:ext uri="{D42A27DB-BD31-4B8C-83A1-F6EECF244321}">
                <p14:modId xmlns:p14="http://schemas.microsoft.com/office/powerpoint/2010/main" val="257027836"/>
              </p:ext>
            </p:extLst>
          </p:nvPr>
        </p:nvGraphicFramePr>
        <p:xfrm>
          <a:off x="1650606" y="143603"/>
          <a:ext cx="3849810" cy="1953260"/>
        </p:xfrm>
        <a:graphic>
          <a:graphicData uri="http://schemas.openxmlformats.org/drawingml/2006/table">
            <a:tbl>
              <a:tblPr firstRow="1" bandRow="1">
                <a:tableStyleId>{5C22544A-7EE6-4342-B048-85BDC9FD1C3A}</a:tableStyleId>
              </a:tblPr>
              <a:tblGrid>
                <a:gridCol w="3849810">
                  <a:extLst>
                    <a:ext uri="{9D8B030D-6E8A-4147-A177-3AD203B41FA5}">
                      <a16:colId xmlns:a16="http://schemas.microsoft.com/office/drawing/2014/main" val="3297914237"/>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1" dirty="0">
                          <a:solidFill>
                            <a:schemeClr val="bg2">
                              <a:lumMod val="50000"/>
                            </a:schemeClr>
                          </a:solidFill>
                          <a:latin typeface="Arial" panose="020B0604020202020204" pitchFamily="34" charset="0"/>
                          <a:cs typeface="Arial" panose="020B0604020202020204" pitchFamily="34" charset="0"/>
                        </a:rPr>
                        <a:t>01637 - Bush's Bean Pot Vegetarian Baked Beans 117 oz</a:t>
                      </a:r>
                    </a:p>
                  </a:txBody>
                  <a:tcPr>
                    <a:solidFill>
                      <a:schemeClr val="bg1"/>
                    </a:solidFill>
                  </a:tcPr>
                </a:tc>
                <a:extLst>
                  <a:ext uri="{0D108BD9-81ED-4DB2-BD59-A6C34878D82A}">
                    <a16:rowId xmlns:a16="http://schemas.microsoft.com/office/drawing/2014/main" val="173309015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Whether it's hot dogs, hamburgers, turkey burgers or a meatless favorite on your table, it only makes sense that Bush's Baked Beans go on the side. Our Bean Pot Vegetarian Baked Beans recipe uses tender navy beans, slow-simmered with rich brown sugar and a signature blend of spices. So the next time you're fixing up a big meal, you can be sure you've got perfectly sweet beans to go along with every savory bite.</a:t>
                      </a:r>
                    </a:p>
                  </a:txBody>
                  <a:tcPr>
                    <a:solidFill>
                      <a:schemeClr val="bg1"/>
                    </a:solidFill>
                  </a:tcPr>
                </a:tc>
                <a:extLst>
                  <a:ext uri="{0D108BD9-81ED-4DB2-BD59-A6C34878D82A}">
                    <a16:rowId xmlns:a16="http://schemas.microsoft.com/office/drawing/2014/main" val="310408473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Brand: Bush's Best</a:t>
                      </a:r>
                    </a:p>
                  </a:txBody>
                  <a:tcPr>
                    <a:solidFill>
                      <a:schemeClr val="bg1"/>
                    </a:solidFill>
                  </a:tcPr>
                </a:tc>
                <a:extLst>
                  <a:ext uri="{0D108BD9-81ED-4DB2-BD59-A6C34878D82A}">
                    <a16:rowId xmlns:a16="http://schemas.microsoft.com/office/drawing/2014/main" val="495291933"/>
                  </a:ext>
                </a:extLst>
              </a:tr>
            </a:tbl>
          </a:graphicData>
        </a:graphic>
      </p:graphicFrame>
      <p:sp>
        <p:nvSpPr>
          <p:cNvPr id="22" name="Rectangle 21">
            <a:extLst>
              <a:ext uri="{FF2B5EF4-FFF2-40B4-BE49-F238E27FC236}">
                <a16:creationId xmlns:a16="http://schemas.microsoft.com/office/drawing/2014/main" id="{FAE1691F-5D2C-4242-AC58-8D56DE0996EB}"/>
              </a:ext>
            </a:extLst>
          </p:cNvPr>
          <p:cNvSpPr/>
          <p:nvPr/>
        </p:nvSpPr>
        <p:spPr>
          <a:xfrm>
            <a:off x="54243" y="8913717"/>
            <a:ext cx="6741763" cy="184666"/>
          </a:xfrm>
          <a:prstGeom prst="rect">
            <a:avLst/>
          </a:prstGeom>
        </p:spPr>
        <p:txBody>
          <a:bodyPr wrap="square">
            <a:spAutoFit/>
          </a:bodyPr>
          <a:lstStyle/>
          <a:p>
            <a:pPr marR="25400" algn="ctr"/>
            <a:r>
              <a:rPr lang="en-US" sz="600" dirty="0">
                <a:solidFill>
                  <a:srgbClr val="808080"/>
                </a:solidFill>
                <a:latin typeface="Arial" panose="020B0604020202020204" pitchFamily="34" charset="0"/>
                <a:ea typeface="Arial" panose="020B0604020202020204" pitchFamily="34" charset="0"/>
              </a:rPr>
              <a:t>Bush Brothers &amp; Company | 1016 East </a:t>
            </a:r>
            <a:r>
              <a:rPr lang="en-US" sz="600" dirty="0" err="1">
                <a:solidFill>
                  <a:srgbClr val="808080"/>
                </a:solidFill>
                <a:latin typeface="Arial" panose="020B0604020202020204" pitchFamily="34" charset="0"/>
                <a:ea typeface="Arial" panose="020B0604020202020204" pitchFamily="34" charset="0"/>
              </a:rPr>
              <a:t>Weisgarber</a:t>
            </a:r>
            <a:r>
              <a:rPr lang="en-US" sz="600" dirty="0">
                <a:solidFill>
                  <a:srgbClr val="808080"/>
                </a:solidFill>
                <a:latin typeface="Arial" panose="020B0604020202020204" pitchFamily="34" charset="0"/>
                <a:ea typeface="Arial" panose="020B0604020202020204" pitchFamily="34" charset="0"/>
              </a:rPr>
              <a:t> Rd., Knoxville TN 37909 | </a:t>
            </a:r>
            <a:r>
              <a:rPr lang="en-US" sz="600" dirty="0" err="1">
                <a:solidFill>
                  <a:srgbClr val="808080"/>
                </a:solidFill>
                <a:latin typeface="Arial" panose="020B0604020202020204" pitchFamily="34" charset="0"/>
                <a:ea typeface="Arial" panose="020B0604020202020204" pitchFamily="34" charset="0"/>
              </a:rPr>
              <a:t>bushbeansfoodservice.com</a:t>
            </a:r>
            <a:r>
              <a:rPr lang="en-US" sz="600" dirty="0">
                <a:solidFill>
                  <a:srgbClr val="808080"/>
                </a:solidFill>
                <a:latin typeface="Arial" panose="020B0604020202020204" pitchFamily="34" charset="0"/>
                <a:ea typeface="Arial" panose="020B0604020202020204" pitchFamily="34" charset="0"/>
              </a:rPr>
              <a:t> | SKU Updated 09.04.2019, Printed 04.09.2024</a:t>
            </a:r>
            <a:endParaRPr lang="en-US" sz="600" dirty="0">
              <a:effectLst/>
              <a:latin typeface="Times New Roman" panose="02020603050405020304" pitchFamily="18" charset="0"/>
              <a:ea typeface="Times New Roman" panose="02020603050405020304" pitchFamily="18" charset="0"/>
            </a:endParaRPr>
          </a:p>
        </p:txBody>
      </p:sp>
      <p:sp>
        <p:nvSpPr>
          <p:cNvPr id="24" name="Rectangle 1">
            <a:extLst>
              <a:ext uri="{FF2B5EF4-FFF2-40B4-BE49-F238E27FC236}">
                <a16:creationId xmlns:a16="http://schemas.microsoft.com/office/drawing/2014/main" id="{3B014745-6292-6549-B50F-2F03BF7439DA}"/>
              </a:ext>
            </a:extLst>
          </p:cNvPr>
          <p:cNvSpPr>
            <a:spLocks noChangeArrowheads="1"/>
          </p:cNvSpPr>
          <p:nvPr/>
        </p:nvSpPr>
        <p:spPr bwMode="auto">
          <a:xfrm>
            <a:off x="313007" y="1432847"/>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5" name="Table 24">
            <a:extLst>
              <a:ext uri="{FF2B5EF4-FFF2-40B4-BE49-F238E27FC236}">
                <a16:creationId xmlns:a16="http://schemas.microsoft.com/office/drawing/2014/main" id="{9912BE50-A376-9446-B5D2-DAA336F9A0A4}"/>
              </a:ext>
            </a:extLst>
          </p:cNvPr>
          <p:cNvGraphicFramePr>
            <a:graphicFrameLocks noGrp="1"/>
          </p:cNvGraphicFramePr>
          <p:nvPr>
            <p:extLst>
              <p:ext uri="{D42A27DB-BD31-4B8C-83A1-F6EECF244321}">
                <p14:modId xmlns:p14="http://schemas.microsoft.com/office/powerpoint/2010/main" val="610338354"/>
              </p:ext>
            </p:extLst>
          </p:nvPr>
        </p:nvGraphicFramePr>
        <p:xfrm>
          <a:off x="117260" y="1772057"/>
          <a:ext cx="2394770" cy="4702175"/>
        </p:xfrm>
        <a:graphic>
          <a:graphicData uri="http://schemas.openxmlformats.org/drawingml/2006/table">
            <a:tbl>
              <a:tblPr>
                <a:tableStyleId>{5C22544A-7EE6-4342-B048-85BDC9FD1C3A}</a:tableStyleId>
              </a:tblPr>
              <a:tblGrid>
                <a:gridCol w="256451">
                  <a:extLst>
                    <a:ext uri="{9D8B030D-6E8A-4147-A177-3AD203B41FA5}">
                      <a16:colId xmlns:a16="http://schemas.microsoft.com/office/drawing/2014/main" val="2218773065"/>
                    </a:ext>
                  </a:extLst>
                </a:gridCol>
                <a:gridCol w="968394">
                  <a:extLst>
                    <a:ext uri="{9D8B030D-6E8A-4147-A177-3AD203B41FA5}">
                      <a16:colId xmlns:a16="http://schemas.microsoft.com/office/drawing/2014/main" val="185746295"/>
                    </a:ext>
                  </a:extLst>
                </a:gridCol>
                <a:gridCol w="147370">
                  <a:extLst>
                    <a:ext uri="{9D8B030D-6E8A-4147-A177-3AD203B41FA5}">
                      <a16:colId xmlns:a16="http://schemas.microsoft.com/office/drawing/2014/main" val="1983228523"/>
                    </a:ext>
                  </a:extLst>
                </a:gridCol>
                <a:gridCol w="224298">
                  <a:extLst>
                    <a:ext uri="{9D8B030D-6E8A-4147-A177-3AD203B41FA5}">
                      <a16:colId xmlns:a16="http://schemas.microsoft.com/office/drawing/2014/main" val="2561785415"/>
                    </a:ext>
                  </a:extLst>
                </a:gridCol>
                <a:gridCol w="798257">
                  <a:extLst>
                    <a:ext uri="{9D8B030D-6E8A-4147-A177-3AD203B41FA5}">
                      <a16:colId xmlns:a16="http://schemas.microsoft.com/office/drawing/2014/main" val="1311271840"/>
                    </a:ext>
                  </a:extLst>
                </a:gridCol>
              </a:tblGrid>
              <a:tr h="203200">
                <a:tc gridSpan="5">
                  <a:txBody>
                    <a:bodyPr/>
                    <a:lstStyle/>
                    <a:p>
                      <a:pPr algn="l" fontAlgn="b"/>
                      <a:r>
                        <a:rPr lang="en-US" sz="800" b="1" u="none" strike="noStrike" dirty="0">
                          <a:effectLst/>
                          <a:latin typeface="Arial" panose="020B0604020202020204" pitchFamily="34" charset="0"/>
                          <a:cs typeface="Arial" panose="020B0604020202020204" pitchFamily="34" charset="0"/>
                        </a:rPr>
                        <a:t> </a:t>
                      </a:r>
                      <a:r>
                        <a:rPr lang="en-US" sz="2000" b="1" u="none" strike="noStrike" dirty="0">
                          <a:effectLst/>
                          <a:latin typeface="Arial" panose="020B0604020202020204" pitchFamily="34" charset="0"/>
                          <a:cs typeface="Arial" panose="020B0604020202020204" pitchFamily="34" charset="0"/>
                        </a:rPr>
                        <a:t>Nutrition Facts</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9792019"/>
                  </a:ext>
                </a:extLst>
              </a:tr>
              <a:tr h="203200">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 26 servings per container</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hMerge="1">
                  <a:txBody>
                    <a:bodyPr/>
                    <a:lstStyle/>
                    <a:p>
                      <a:endParaRPr lang="en-US"/>
                    </a:p>
                  </a:txBody>
                  <a:tcPr/>
                </a:tc>
                <a:extLst>
                  <a:ext uri="{0D108BD9-81ED-4DB2-BD59-A6C34878D82A}">
                    <a16:rowId xmlns:a16="http://schemas.microsoft.com/office/drawing/2014/main" val="221856971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Serving Size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1/2 cup (130g)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09985182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Amount per serving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150</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hMerge="1">
                  <a:txBody>
                    <a:bodyPr/>
                    <a:lstStyle/>
                    <a:p>
                      <a:endParaRPr lang="en-US"/>
                    </a:p>
                  </a:txBody>
                  <a:tcPr/>
                </a:tc>
                <a:extLst>
                  <a:ext uri="{0D108BD9-81ED-4DB2-BD59-A6C34878D82A}">
                    <a16:rowId xmlns:a16="http://schemas.microsoft.com/office/drawing/2014/main" val="4108797727"/>
                  </a:ext>
                </a:extLst>
              </a:tr>
              <a:tr h="203200">
                <a:tc gridSpan="3">
                  <a:txBody>
                    <a:bodyPr/>
                    <a:lstStyle/>
                    <a:p>
                      <a:pPr algn="l" rtl="0" fontAlgn="ctr"/>
                      <a:r>
                        <a:rPr lang="en-US" sz="1200" b="1" u="none" strike="noStrike" spc="50" baseline="0" dirty="0">
                          <a:effectLst/>
                          <a:latin typeface="Arial" panose="020B0604020202020204" pitchFamily="34" charset="0"/>
                          <a:cs typeface="Arial" panose="020B0604020202020204" pitchFamily="34" charset="0"/>
                        </a:rPr>
                        <a:t> </a:t>
                      </a:r>
                      <a:r>
                        <a:rPr lang="en-US" sz="1400" b="1" u="none" strike="noStrike" spc="50" baseline="0" dirty="0">
                          <a:effectLst/>
                          <a:latin typeface="Arial" panose="020B0604020202020204" pitchFamily="34" charset="0"/>
                          <a:cs typeface="Arial" panose="020B0604020202020204" pitchFamily="34" charset="0"/>
                        </a:rPr>
                        <a:t>Calories</a:t>
                      </a:r>
                      <a:endParaRPr lang="en-US" sz="14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v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vMerge="1">
                  <a:txBody>
                    <a:bodyPr/>
                    <a:lstStyle/>
                    <a:p>
                      <a:endParaRPr lang="en-US"/>
                    </a:p>
                  </a:txBody>
                  <a:tcPr/>
                </a:tc>
                <a:extLst>
                  <a:ext uri="{0D108BD9-81ED-4DB2-BD59-A6C34878D82A}">
                    <a16:rowId xmlns:a16="http://schemas.microsoft.com/office/drawing/2014/main" val="2878438368"/>
                  </a:ext>
                </a:extLst>
              </a:tr>
              <a:tr h="203200">
                <a:tc gridSpan="5">
                  <a:txBody>
                    <a:bodyPr/>
                    <a:lstStyle/>
                    <a:p>
                      <a:pPr algn="r" rtl="0" fontAlgn="ctr"/>
                      <a:r>
                        <a:rPr lang="en-US" sz="800" b="1" u="none" strike="noStrike" dirty="0">
                          <a:effectLst/>
                          <a:latin typeface="Arial" panose="020B0604020202020204" pitchFamily="34" charset="0"/>
                          <a:cs typeface="Arial" panose="020B0604020202020204" pitchFamily="34" charset="0"/>
                        </a:rPr>
                        <a:t>% Daily Value*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486559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Total Fat </a:t>
                      </a:r>
                      <a:r>
                        <a:rPr lang="en-US" sz="800" u="none" strike="noStrike" dirty="0">
                          <a:effectLst/>
                          <a:latin typeface="Arial" panose="020B0604020202020204" pitchFamily="34" charset="0"/>
                          <a:cs typeface="Arial" panose="020B0604020202020204" pitchFamily="34" charset="0"/>
                        </a:rPr>
                        <a:t>0g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654442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Saturated Fat </a:t>
                      </a:r>
                      <a:r>
                        <a:rPr lang="en-US" sz="800" u="none" strike="noStrike" dirty="0">
                          <a:effectLst/>
                          <a:latin typeface="Arial" panose="020B0604020202020204" pitchFamily="34" charset="0"/>
                          <a:cs typeface="Arial" panose="020B0604020202020204" pitchFamily="34" charset="0"/>
                        </a:rPr>
                        <a:t>0g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83774290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Trans Fat </a:t>
                      </a:r>
                      <a:r>
                        <a:rPr lang="en-US" sz="800" u="none" strike="noStrike" dirty="0">
                          <a:effectLst/>
                          <a:latin typeface="Arial" panose="020B0604020202020204" pitchFamily="34" charset="0"/>
                          <a:cs typeface="Arial" panose="020B0604020202020204" pitchFamily="34" charset="0"/>
                        </a:rPr>
                        <a:t>0g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25497130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Cholesterol</a:t>
                      </a:r>
                      <a:r>
                        <a:rPr lang="en-US" sz="800" u="none" strike="noStrike" dirty="0">
                          <a:effectLst/>
                          <a:latin typeface="Arial" panose="020B0604020202020204" pitchFamily="34" charset="0"/>
                          <a:cs typeface="Arial" panose="020B0604020202020204" pitchFamily="34" charset="0"/>
                        </a:rPr>
                        <a:t> 0mg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9799254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Sodium</a:t>
                      </a:r>
                      <a:r>
                        <a:rPr lang="en-US" sz="800" u="none" strike="noStrike" dirty="0">
                          <a:effectLst/>
                          <a:latin typeface="Arial" panose="020B0604020202020204" pitchFamily="34" charset="0"/>
                          <a:cs typeface="Arial" panose="020B0604020202020204" pitchFamily="34" charset="0"/>
                        </a:rPr>
                        <a:t> 550mg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24%</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784683824"/>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 Total Carbohydrate </a:t>
                      </a:r>
                      <a:r>
                        <a:rPr lang="en-US" sz="800" u="none" strike="noStrike" dirty="0">
                          <a:effectLst/>
                          <a:latin typeface="Arial" panose="020B0604020202020204" pitchFamily="34" charset="0"/>
                          <a:cs typeface="Arial" panose="020B0604020202020204" pitchFamily="34" charset="0"/>
                        </a:rPr>
                        <a:t>30g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11%</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195880972"/>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Dietary Fiber </a:t>
                      </a:r>
                      <a:r>
                        <a:rPr lang="en-US" sz="800" u="none" strike="noStrike" dirty="0">
                          <a:effectLst/>
                          <a:latin typeface="Arial" panose="020B0604020202020204" pitchFamily="34" charset="0"/>
                          <a:cs typeface="Arial" panose="020B0604020202020204" pitchFamily="34" charset="0"/>
                        </a:rPr>
                        <a:t>5g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17%</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89011648"/>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Total Sugars </a:t>
                      </a:r>
                      <a:r>
                        <a:rPr lang="en-US" sz="800" u="none" strike="noStrike" dirty="0">
                          <a:effectLst/>
                          <a:latin typeface="Arial" panose="020B0604020202020204" pitchFamily="34" charset="0"/>
                          <a:cs typeface="Arial" panose="020B0604020202020204" pitchFamily="34" charset="0"/>
                        </a:rPr>
                        <a:t>12g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463747998"/>
                  </a:ext>
                </a:extLst>
              </a:tr>
              <a:tr h="2032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u="none" strike="noStrike" dirty="0">
                          <a:effectLst/>
                          <a:latin typeface="Arial" panose="020B0604020202020204" pitchFamily="34" charset="0"/>
                          <a:cs typeface="Arial" panose="020B0604020202020204" pitchFamily="34" charset="0"/>
                        </a:rPr>
                        <a:t>Includes 11g Added Sugars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22%</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3190576"/>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Arial" panose="020B0604020202020204" pitchFamily="34" charset="0"/>
                          <a:cs typeface="Arial" panose="020B0604020202020204" pitchFamily="34" charset="0"/>
                        </a:rPr>
                        <a:t> Protein</a:t>
                      </a:r>
                      <a:r>
                        <a:rPr lang="en-US" sz="800" b="0" i="0" u="none" strike="noStrike" dirty="0">
                          <a:solidFill>
                            <a:srgbClr val="000000"/>
                          </a:solidFill>
                          <a:effectLst/>
                          <a:latin typeface="Arial" panose="020B0604020202020204" pitchFamily="34" charset="0"/>
                          <a:cs typeface="Arial" panose="020B0604020202020204" pitchFamily="34" charset="0"/>
                        </a:rPr>
                        <a:t> 7g</a:t>
                      </a: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9%</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42292789"/>
                  </a:ext>
                </a:extLst>
              </a:tr>
              <a:tr h="203200">
                <a:tc gridSpan="5">
                  <a:txBody>
                    <a:bodyPr/>
                    <a:lstStyle/>
                    <a:p>
                      <a:pPr algn="ctr" rtl="0" fontAlgn="ct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08778178"/>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Vitamin D 0mcg 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Calcium 50mg 4%</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Calcium 50mg 4%</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768460401"/>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Iron 1.9mg 10%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Potassium 380mg 8%</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Potassium 380mg 8%</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977573779"/>
                  </a:ext>
                </a:extLst>
              </a:tr>
              <a:tr h="203200">
                <a:tc gridSpan="5">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800" u="none" strike="noStrike" dirty="0">
                        <a:effectLst/>
                        <a:latin typeface="Arial" panose="020B0604020202020204" pitchFamily="34" charset="0"/>
                        <a:cs typeface="Arial" panose="020B0604020202020204" pitchFamily="34" charset="0"/>
                      </a:endParaRPr>
                    </a:p>
                    <a:p>
                      <a:pPr algn="l" rtl="0" fontAlgn="ctr"/>
                      <a:r>
                        <a:rPr lang="en-US" sz="800" u="none" strike="noStrike" dirty="0">
                          <a:effectLst/>
                          <a:latin typeface="Arial" panose="020B0604020202020204" pitchFamily="34" charset="0"/>
                          <a:cs typeface="Arial" panose="020B0604020202020204" pitchFamily="34" charset="0"/>
                        </a:rPr>
                        <a:t> *The % Daily Value (DV) tells you how much a nutrient in a serving of food contributes to a daily diet. 2,000 calories a day is used for general nutrition advice.</a:t>
                      </a:r>
                    </a:p>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4348777"/>
                  </a:ext>
                </a:extLst>
              </a:tr>
            </a:tbl>
          </a:graphicData>
        </a:graphic>
      </p:graphicFrame>
      <p:graphicFrame>
        <p:nvGraphicFramePr>
          <p:cNvPr id="2" name="Table 1">
            <a:extLst>
              <a:ext uri="{FF2B5EF4-FFF2-40B4-BE49-F238E27FC236}">
                <a16:creationId xmlns:a16="http://schemas.microsoft.com/office/drawing/2014/main" id="{0B0CD38F-611B-9940-8FD5-82F2B926406E}"/>
              </a:ext>
            </a:extLst>
          </p:cNvPr>
          <p:cNvGraphicFramePr>
            <a:graphicFrameLocks noGrp="1"/>
          </p:cNvGraphicFramePr>
          <p:nvPr>
            <p:extLst>
              <p:ext uri="{D42A27DB-BD31-4B8C-83A1-F6EECF244321}">
                <p14:modId xmlns:p14="http://schemas.microsoft.com/office/powerpoint/2010/main" val="1990156281"/>
              </p:ext>
            </p:extLst>
          </p:nvPr>
        </p:nvGraphicFramePr>
        <p:xfrm>
          <a:off x="2556275" y="1772057"/>
          <a:ext cx="4198486" cy="5566410"/>
        </p:xfrm>
        <a:graphic>
          <a:graphicData uri="http://schemas.openxmlformats.org/drawingml/2006/table">
            <a:tbl>
              <a:tblPr firstRow="1" bandRow="1">
                <a:tableStyleId>{5C22544A-7EE6-4342-B048-85BDC9FD1C3A}</a:tableStyleId>
              </a:tblPr>
              <a:tblGrid>
                <a:gridCol w="742096">
                  <a:extLst>
                    <a:ext uri="{9D8B030D-6E8A-4147-A177-3AD203B41FA5}">
                      <a16:colId xmlns:a16="http://schemas.microsoft.com/office/drawing/2014/main" val="262163051"/>
                    </a:ext>
                  </a:extLst>
                </a:gridCol>
                <a:gridCol w="1104023">
                  <a:extLst>
                    <a:ext uri="{9D8B030D-6E8A-4147-A177-3AD203B41FA5}">
                      <a16:colId xmlns:a16="http://schemas.microsoft.com/office/drawing/2014/main" val="3917564109"/>
                    </a:ext>
                  </a:extLst>
                </a:gridCol>
                <a:gridCol w="108749">
                  <a:extLst>
                    <a:ext uri="{9D8B030D-6E8A-4147-A177-3AD203B41FA5}">
                      <a16:colId xmlns:a16="http://schemas.microsoft.com/office/drawing/2014/main" val="2724980985"/>
                    </a:ext>
                  </a:extLst>
                </a:gridCol>
                <a:gridCol w="995689">
                  <a:extLst>
                    <a:ext uri="{9D8B030D-6E8A-4147-A177-3AD203B41FA5}">
                      <a16:colId xmlns:a16="http://schemas.microsoft.com/office/drawing/2014/main" val="205876676"/>
                    </a:ext>
                  </a:extLst>
                </a:gridCol>
                <a:gridCol w="1247929">
                  <a:extLst>
                    <a:ext uri="{9D8B030D-6E8A-4147-A177-3AD203B41FA5}">
                      <a16:colId xmlns:a16="http://schemas.microsoft.com/office/drawing/2014/main" val="2151339539"/>
                    </a:ext>
                  </a:extLst>
                </a:gridCol>
              </a:tblGrid>
              <a:tr h="215900">
                <a:tc gridSpan="5">
                  <a:txBody>
                    <a:bodyPr/>
                    <a:lstStyle/>
                    <a:p>
                      <a:pPr algn="l" rtl="0" fontAlgn="ctr"/>
                      <a:r>
                        <a:rPr lang="en-US" sz="1100" u="none" strike="noStrike" dirty="0">
                          <a:effectLst/>
                          <a:latin typeface="Arial" panose="020B0604020202020204" pitchFamily="34" charset="0"/>
                          <a:cs typeface="Arial" panose="020B0604020202020204" pitchFamily="34" charset="0"/>
                        </a:rPr>
                        <a:t> Ingredients</a:t>
                      </a:r>
                      <a:endParaRPr lang="en-US" sz="11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8024288"/>
                  </a:ext>
                </a:extLst>
              </a:tr>
              <a:tr h="2286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Prepared Navy Beans, Water, Brown Sugar. Contains 2% or Less of: Salt, Mustard (Water, Vinegar, Mustard Seed, Salt, Paprika, Turmeric), Modified Corn Starch, Onion Powder, Caramel Color, Spice, Garlic Powder, Natural Flavor.</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8855667"/>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Case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978814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10039400016370</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48.3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28361105"/>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Pack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6/117 oz</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43.88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96110792"/>
                  </a:ext>
                </a:extLst>
              </a:tr>
              <a:tr h="304800">
                <a:tc>
                  <a:txBody>
                    <a:bodyPr/>
                    <a:lstStyle/>
                    <a:p>
                      <a:pPr algn="l" rtl="0" fontAlgn="ctr"/>
                      <a:r>
                        <a:rPr lang="en-US" sz="850" u="none" strike="noStrike" dirty="0">
                          <a:effectLst/>
                          <a:latin typeface="Arial" panose="020B0604020202020204" pitchFamily="34" charset="0"/>
                          <a:cs typeface="Arial" panose="020B0604020202020204" pitchFamily="34" charset="0"/>
                        </a:rPr>
                        <a:t> Shelf Life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730 days</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18.75 IN, 12.5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34455276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Tie x High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8 x 7</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0.949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16763325"/>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Each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0874313"/>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00039400016373</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128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429175082"/>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UPC</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039400016373</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117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689955071"/>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Unit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 117 ONZ</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6.19 IN, 6.19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440265411"/>
                  </a:ext>
                </a:extLst>
              </a:tr>
              <a:tr h="292100">
                <a:tc>
                  <a:txBody>
                    <a:bodyPr/>
                    <a:lstStyle/>
                    <a:p>
                      <a:pPr algn="l" fontAlgn="ctr"/>
                      <a:r>
                        <a:rPr lang="en-US" sz="85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80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0.155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4545919"/>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Preparation and Cooking</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92187926"/>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Simmer: Empty contents into saucepan. Heat to simmer.</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5874896"/>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Serving Suggestions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27637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Heat and Serve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5513434"/>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Packaging and Storage</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29705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Store in a clean dry place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2514318"/>
                  </a:ext>
                </a:extLst>
              </a:tr>
              <a:tr h="215900">
                <a:tc gridSpan="5">
                  <a:txBody>
                    <a:bodyPr/>
                    <a:lstStyle/>
                    <a:p>
                      <a:pPr marL="0" algn="l" defTabSz="685800" rtl="0" eaLnBrk="1" fontAlgn="ctr" latinLnBrk="0" hangingPunct="1"/>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Allergens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2021844"/>
                  </a:ext>
                </a:extLst>
              </a:tr>
              <a:tr h="2032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FREE FROM: Eggs or Egg Derivatives, Fish or Fish Derivatives, Milk or Milk Derivatives, Peanuts or Peanut Derivatives, Sesame Seeds or Sesame Derivatives, Soybeans or Soybean Derivatives, Tree Nuts or Tree Nut Derivatives, Wheat or Wheat Derivatives, Crustaceans or Crustacean Derivatives</a:t>
                      </a: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u="none" strike="noStrike" dirty="0">
                        <a:effectLst/>
                        <a:latin typeface="Arial" panose="020B0604020202020204" pitchFamily="34" charset="0"/>
                        <a:cs typeface="Arial" panose="020B0604020202020204" pitchFamily="34" charset="0"/>
                      </a:endParaRP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7231263"/>
                  </a:ext>
                </a:extLst>
              </a:tr>
              <a:tr h="215900">
                <a:tc gridSpan="5">
                  <a:txBody>
                    <a:bodyPr/>
                    <a:lstStyle/>
                    <a:p>
                      <a:pPr algn="l" rtl="0" fontAlgn="ctr"/>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Barcodes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48676892"/>
                  </a:ext>
                </a:extLst>
              </a:tr>
              <a:tr h="215900">
                <a:tc gridSpan="3">
                  <a:txBody>
                    <a:bodyPr/>
                    <a:lstStyle/>
                    <a:p>
                      <a:pPr algn="l" rtl="0" fontAlgn="ctr"/>
                      <a:r>
                        <a:rPr lang="en-US" sz="850" u="none" strike="noStrike" dirty="0">
                          <a:effectLst/>
                          <a:latin typeface="Arial" panose="020B0604020202020204" pitchFamily="34" charset="0"/>
                          <a:cs typeface="Arial" panose="020B0604020202020204" pitchFamily="34" charset="0"/>
                        </a:rPr>
                        <a:t> Each Barcode: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pPr algn="l" rtl="0" fontAlgn="ct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gridSpan="2">
                  <a:txBody>
                    <a:bodyPr/>
                    <a:lstStyle/>
                    <a:p>
                      <a:pPr algn="l" rtl="0" fontAlgn="ctr"/>
                      <a:r>
                        <a:rPr lang="en-US" sz="700" u="none" strike="noStrike" dirty="0">
                          <a:effectLst/>
                          <a:latin typeface="Arial" panose="020B0604020202020204" pitchFamily="34" charset="0"/>
                          <a:cs typeface="Arial" panose="020B0604020202020204" pitchFamily="34" charset="0"/>
                        </a:rPr>
                        <a:t> </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extLst>
                  <a:ext uri="{0D108BD9-81ED-4DB2-BD59-A6C34878D82A}">
                    <a16:rowId xmlns:a16="http://schemas.microsoft.com/office/drawing/2014/main" val="3711635197"/>
                  </a:ext>
                </a:extLst>
              </a:tr>
            </a:tbl>
          </a:graphicData>
        </a:graphic>
      </p:graphicFrame>
      <p:pic>
        <p:nvPicPr>
          <p:cNvPr id="3" name="Picture 3" descr="image_dzhia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118" y="7642478"/>
            <a:ext cx="1189638" cy="1189638"/>
          </a:xfrm>
          <a:prstGeom prst="rect">
            <a:avLst/>
          </a:prstGeom>
        </p:spPr>
      </p:pic>
      <p:pic>
        <p:nvPicPr>
          <p:cNvPr id="16" name="Picture 15">
            <a:extLst>
              <a:ext uri="{FF2B5EF4-FFF2-40B4-BE49-F238E27FC236}">
                <a16:creationId xmlns:a16="http://schemas.microsoft.com/office/drawing/2014/main" id="{C60BA696-69ED-A343-AA2A-D2C9EA268D72}"/>
              </a:ext>
            </a:extLst>
          </p:cNvPr>
          <p:cNvPicPr>
            <a:picLocks noChangeAspect="1"/>
          </p:cNvPicPr>
          <p:nvPr/>
        </p:nvPicPr>
        <p:blipFill>
          <a:blip r:embed="rId5"/>
          <a:stretch>
            <a:fillRect/>
          </a:stretch>
        </p:blipFill>
        <p:spPr>
          <a:xfrm>
            <a:off x="161505" y="165725"/>
            <a:ext cx="1384750" cy="788384"/>
          </a:xfrm>
          <a:prstGeom prst="rect">
            <a:avLst/>
          </a:prstGeom>
        </p:spPr>
      </p:pic>
    </p:spTree>
    <p:extLst>
      <p:ext uri="{BB962C8B-B14F-4D97-AF65-F5344CB8AC3E}">
        <p14:creationId xmlns:p14="http://schemas.microsoft.com/office/powerpoint/2010/main" val="18883253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24657</TotalTime>
  <Words>520</Words>
  <Application>Microsoft Office PowerPoint</Application>
  <PresentationFormat>Letter Paper (8.5x11 in)</PresentationFormat>
  <Paragraphs>86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Helvetica</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Cody Pixley</dc:creator>
  <cp:lastModifiedBy>Holly Bumgardner</cp:lastModifiedBy>
  <cp:revision>74</cp:revision>
  <dcterms:created xsi:type="dcterms:W3CDTF">2020-01-06T21:37:44Z</dcterms:created>
  <dcterms:modified xsi:type="dcterms:W3CDTF">2024-09-04T16:54:12Z</dcterms:modified>
</cp:coreProperties>
</file>