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72" r:id="rId1"/>
  </p:sldMasterIdLst>
  <p:notesMasterIdLst>
    <p:notesMasterId r:id="rId3"/>
  </p:notesMasterIdLst>
  <p:sldIdLst>
    <p:sldId id="257" r:id="rId2"/>
  </p:sldIdLst>
  <p:sldSz cx="6858000" cy="9144000" type="letter"/>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FD5E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31348"/>
    <p:restoredTop sz="94694"/>
  </p:normalViewPr>
  <p:slideViewPr>
    <p:cSldViewPr snapToGrid="0" snapToObjects="1">
      <p:cViewPr varScale="1">
        <p:scale>
          <a:sx n="86" d="100"/>
          <a:sy n="86" d="100"/>
        </p:scale>
        <p:origin x="2868" y="9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notesMaster" Target="notesMasters/notes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618F712-44C5-4549-A618-6D43206A1E18}" type="datetimeFigureOut">
              <a:rPr lang="en-US" smtClean="0"/>
              <a:t>9/4/2024</a:t>
            </a:fld>
            <a:endParaRPr lang="en-US"/>
          </a:p>
        </p:txBody>
      </p:sp>
      <p:sp>
        <p:nvSpPr>
          <p:cNvPr id="4" name="Slide Image Placeholder 3"/>
          <p:cNvSpPr>
            <a:spLocks noGrp="1" noRot="1" noChangeAspect="1"/>
          </p:cNvSpPr>
          <p:nvPr>
            <p:ph type="sldImg" idx="2"/>
          </p:nvPr>
        </p:nvSpPr>
        <p:spPr>
          <a:xfrm>
            <a:off x="2271713" y="1143000"/>
            <a:ext cx="2314575"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27377F9-617E-B144-8600-56511217844F}" type="slidenum">
              <a:rPr lang="en-US" smtClean="0"/>
              <a:t>‹#›</a:t>
            </a:fld>
            <a:endParaRPr lang="en-US"/>
          </a:p>
        </p:txBody>
      </p:sp>
    </p:spTree>
    <p:extLst>
      <p:ext uri="{BB962C8B-B14F-4D97-AF65-F5344CB8AC3E}">
        <p14:creationId xmlns:p14="http://schemas.microsoft.com/office/powerpoint/2010/main" val="23131920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27377F9-617E-B144-8600-56511217844F}" type="slidenum">
              <a:rPr lang="en-US" smtClean="0"/>
              <a:t>1</a:t>
            </a:fld>
            <a:endParaRPr lang="en-US"/>
          </a:p>
        </p:txBody>
      </p:sp>
    </p:spTree>
    <p:extLst>
      <p:ext uri="{BB962C8B-B14F-4D97-AF65-F5344CB8AC3E}">
        <p14:creationId xmlns:p14="http://schemas.microsoft.com/office/powerpoint/2010/main" val="278637176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14350" y="1496484"/>
            <a:ext cx="5829300" cy="3183467"/>
          </a:xfrm>
        </p:spPr>
        <p:txBody>
          <a:bodyPr anchor="b"/>
          <a:lstStyle>
            <a:lvl1pPr algn="ctr">
              <a:defRPr sz="4500"/>
            </a:lvl1pPr>
          </a:lstStyle>
          <a:p>
            <a:r>
              <a:rPr lang="en-US"/>
              <a:t>Click to edit Master title style</a:t>
            </a:r>
            <a:endParaRPr lang="en-US" dirty="0"/>
          </a:p>
        </p:txBody>
      </p:sp>
      <p:sp>
        <p:nvSpPr>
          <p:cNvPr id="3" name="Subtitle 2"/>
          <p:cNvSpPr>
            <a:spLocks noGrp="1"/>
          </p:cNvSpPr>
          <p:nvPr>
            <p:ph type="subTitle" idx="1"/>
          </p:nvPr>
        </p:nvSpPr>
        <p:spPr>
          <a:xfrm>
            <a:off x="857250" y="4802717"/>
            <a:ext cx="5143500" cy="2207683"/>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AF5C0A6F-9367-D14F-BBD3-58AC789A4C0E}" type="datetimeFigureOut">
              <a:rPr lang="en-US" smtClean="0"/>
              <a:t>9/4/2024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968DC1-32F5-4143-81E1-D8F213552333}" type="slidenum">
              <a:rPr lang="en-US" smtClean="0"/>
              <a:t>‹#›</a:t>
            </a:fld>
            <a:endParaRPr lang="en-US"/>
          </a:p>
        </p:txBody>
      </p:sp>
    </p:spTree>
    <p:extLst>
      <p:ext uri="{BB962C8B-B14F-4D97-AF65-F5344CB8AC3E}">
        <p14:creationId xmlns:p14="http://schemas.microsoft.com/office/powerpoint/2010/main" val="292487993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F5C0A6F-9367-D14F-BBD3-58AC789A4C0E}" type="datetimeFigureOut">
              <a:rPr lang="en-US" smtClean="0"/>
              <a:t>9/4/2024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968DC1-32F5-4143-81E1-D8F213552333}" type="slidenum">
              <a:rPr lang="en-US" smtClean="0"/>
              <a:t>‹#›</a:t>
            </a:fld>
            <a:endParaRPr lang="en-US"/>
          </a:p>
        </p:txBody>
      </p:sp>
    </p:spTree>
    <p:extLst>
      <p:ext uri="{BB962C8B-B14F-4D97-AF65-F5344CB8AC3E}">
        <p14:creationId xmlns:p14="http://schemas.microsoft.com/office/powerpoint/2010/main" val="57017331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907757" y="486834"/>
            <a:ext cx="1478756" cy="7749117"/>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471488" y="486834"/>
            <a:ext cx="4350544" cy="774911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F5C0A6F-9367-D14F-BBD3-58AC789A4C0E}" type="datetimeFigureOut">
              <a:rPr lang="en-US" smtClean="0"/>
              <a:t>9/4/2024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968DC1-32F5-4143-81E1-D8F213552333}" type="slidenum">
              <a:rPr lang="en-US" smtClean="0"/>
              <a:t>‹#›</a:t>
            </a:fld>
            <a:endParaRPr lang="en-US"/>
          </a:p>
        </p:txBody>
      </p:sp>
    </p:spTree>
    <p:extLst>
      <p:ext uri="{BB962C8B-B14F-4D97-AF65-F5344CB8AC3E}">
        <p14:creationId xmlns:p14="http://schemas.microsoft.com/office/powerpoint/2010/main" val="60539310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F5C0A6F-9367-D14F-BBD3-58AC789A4C0E}" type="datetimeFigureOut">
              <a:rPr lang="en-US" smtClean="0"/>
              <a:t>9/4/2024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968DC1-32F5-4143-81E1-D8F213552333}" type="slidenum">
              <a:rPr lang="en-US" smtClean="0"/>
              <a:t>‹#›</a:t>
            </a:fld>
            <a:endParaRPr lang="en-US"/>
          </a:p>
        </p:txBody>
      </p:sp>
    </p:spTree>
    <p:extLst>
      <p:ext uri="{BB962C8B-B14F-4D97-AF65-F5344CB8AC3E}">
        <p14:creationId xmlns:p14="http://schemas.microsoft.com/office/powerpoint/2010/main" val="198213323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67916" y="2279653"/>
            <a:ext cx="5915025" cy="3803649"/>
          </a:xfrm>
        </p:spPr>
        <p:txBody>
          <a:bodyPr anchor="b"/>
          <a:lstStyle>
            <a:lvl1pPr>
              <a:defRPr sz="4500"/>
            </a:lvl1pPr>
          </a:lstStyle>
          <a:p>
            <a:r>
              <a:rPr lang="en-US"/>
              <a:t>Click to edit Master title style</a:t>
            </a:r>
            <a:endParaRPr lang="en-US" dirty="0"/>
          </a:p>
        </p:txBody>
      </p:sp>
      <p:sp>
        <p:nvSpPr>
          <p:cNvPr id="3" name="Text Placeholder 2"/>
          <p:cNvSpPr>
            <a:spLocks noGrp="1"/>
          </p:cNvSpPr>
          <p:nvPr>
            <p:ph type="body" idx="1"/>
          </p:nvPr>
        </p:nvSpPr>
        <p:spPr>
          <a:xfrm>
            <a:off x="467916" y="6119286"/>
            <a:ext cx="5915025" cy="2000249"/>
          </a:xfrm>
        </p:spPr>
        <p:txBody>
          <a:bodyPr/>
          <a:lstStyle>
            <a:lvl1pPr marL="0" indent="0">
              <a:buNone/>
              <a:defRPr sz="1800">
                <a:solidFill>
                  <a:schemeClr val="tx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F5C0A6F-9367-D14F-BBD3-58AC789A4C0E}" type="datetimeFigureOut">
              <a:rPr lang="en-US" smtClean="0"/>
              <a:t>9/4/2024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968DC1-32F5-4143-81E1-D8F213552333}" type="slidenum">
              <a:rPr lang="en-US" smtClean="0"/>
              <a:t>‹#›</a:t>
            </a:fld>
            <a:endParaRPr lang="en-US"/>
          </a:p>
        </p:txBody>
      </p:sp>
    </p:spTree>
    <p:extLst>
      <p:ext uri="{BB962C8B-B14F-4D97-AF65-F5344CB8AC3E}">
        <p14:creationId xmlns:p14="http://schemas.microsoft.com/office/powerpoint/2010/main" val="176948453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471488" y="2434167"/>
            <a:ext cx="2914650" cy="580178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3471863" y="2434167"/>
            <a:ext cx="2914650" cy="580178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AF5C0A6F-9367-D14F-BBD3-58AC789A4C0E}" type="datetimeFigureOut">
              <a:rPr lang="en-US" smtClean="0"/>
              <a:t>9/4/2024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B968DC1-32F5-4143-81E1-D8F213552333}" type="slidenum">
              <a:rPr lang="en-US" smtClean="0"/>
              <a:t>‹#›</a:t>
            </a:fld>
            <a:endParaRPr lang="en-US"/>
          </a:p>
        </p:txBody>
      </p:sp>
    </p:spTree>
    <p:extLst>
      <p:ext uri="{BB962C8B-B14F-4D97-AF65-F5344CB8AC3E}">
        <p14:creationId xmlns:p14="http://schemas.microsoft.com/office/powerpoint/2010/main" val="22895409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72381" y="486836"/>
            <a:ext cx="5915025" cy="1767417"/>
          </a:xfrm>
        </p:spPr>
        <p:txBody>
          <a:bodyPr/>
          <a:lstStyle/>
          <a:p>
            <a:r>
              <a:rPr lang="en-US"/>
              <a:t>Click to edit Master title style</a:t>
            </a:r>
            <a:endParaRPr lang="en-US" dirty="0"/>
          </a:p>
        </p:txBody>
      </p:sp>
      <p:sp>
        <p:nvSpPr>
          <p:cNvPr id="3" name="Text Placeholder 2"/>
          <p:cNvSpPr>
            <a:spLocks noGrp="1"/>
          </p:cNvSpPr>
          <p:nvPr>
            <p:ph type="body" idx="1"/>
          </p:nvPr>
        </p:nvSpPr>
        <p:spPr>
          <a:xfrm>
            <a:off x="472381" y="2241551"/>
            <a:ext cx="2901255" cy="1098549"/>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472381" y="3340100"/>
            <a:ext cx="2901255" cy="491278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3471863" y="2241551"/>
            <a:ext cx="2915543" cy="1098549"/>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3471863" y="3340100"/>
            <a:ext cx="2915543" cy="491278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AF5C0A6F-9367-D14F-BBD3-58AC789A4C0E}" type="datetimeFigureOut">
              <a:rPr lang="en-US" smtClean="0"/>
              <a:t>9/4/2024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B968DC1-32F5-4143-81E1-D8F213552333}" type="slidenum">
              <a:rPr lang="en-US" smtClean="0"/>
              <a:t>‹#›</a:t>
            </a:fld>
            <a:endParaRPr lang="en-US"/>
          </a:p>
        </p:txBody>
      </p:sp>
    </p:spTree>
    <p:extLst>
      <p:ext uri="{BB962C8B-B14F-4D97-AF65-F5344CB8AC3E}">
        <p14:creationId xmlns:p14="http://schemas.microsoft.com/office/powerpoint/2010/main" val="78505948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AF5C0A6F-9367-D14F-BBD3-58AC789A4C0E}" type="datetimeFigureOut">
              <a:rPr lang="en-US" smtClean="0"/>
              <a:t>9/4/2024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B968DC1-32F5-4143-81E1-D8F213552333}" type="slidenum">
              <a:rPr lang="en-US" smtClean="0"/>
              <a:t>‹#›</a:t>
            </a:fld>
            <a:endParaRPr lang="en-US"/>
          </a:p>
        </p:txBody>
      </p:sp>
    </p:spTree>
    <p:extLst>
      <p:ext uri="{BB962C8B-B14F-4D97-AF65-F5344CB8AC3E}">
        <p14:creationId xmlns:p14="http://schemas.microsoft.com/office/powerpoint/2010/main" val="381570007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F5C0A6F-9367-D14F-BBD3-58AC789A4C0E}" type="datetimeFigureOut">
              <a:rPr lang="en-US" smtClean="0"/>
              <a:t>9/4/2024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B968DC1-32F5-4143-81E1-D8F213552333}" type="slidenum">
              <a:rPr lang="en-US" smtClean="0"/>
              <a:t>‹#›</a:t>
            </a:fld>
            <a:endParaRPr lang="en-US"/>
          </a:p>
        </p:txBody>
      </p:sp>
    </p:spTree>
    <p:extLst>
      <p:ext uri="{BB962C8B-B14F-4D97-AF65-F5344CB8AC3E}">
        <p14:creationId xmlns:p14="http://schemas.microsoft.com/office/powerpoint/2010/main" val="316563437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2381" y="609600"/>
            <a:ext cx="2211884" cy="2133600"/>
          </a:xfrm>
        </p:spPr>
        <p:txBody>
          <a:bodyPr anchor="b"/>
          <a:lstStyle>
            <a:lvl1pPr>
              <a:defRPr sz="2400"/>
            </a:lvl1pPr>
          </a:lstStyle>
          <a:p>
            <a:r>
              <a:rPr lang="en-US"/>
              <a:t>Click to edit Master title style</a:t>
            </a:r>
            <a:endParaRPr lang="en-US" dirty="0"/>
          </a:p>
        </p:txBody>
      </p:sp>
      <p:sp>
        <p:nvSpPr>
          <p:cNvPr id="3" name="Content Placeholder 2"/>
          <p:cNvSpPr>
            <a:spLocks noGrp="1"/>
          </p:cNvSpPr>
          <p:nvPr>
            <p:ph idx="1"/>
          </p:nvPr>
        </p:nvSpPr>
        <p:spPr>
          <a:xfrm>
            <a:off x="2915543" y="1316569"/>
            <a:ext cx="3471863" cy="6498167"/>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72381" y="2743200"/>
            <a:ext cx="2211884" cy="508211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AF5C0A6F-9367-D14F-BBD3-58AC789A4C0E}" type="datetimeFigureOut">
              <a:rPr lang="en-US" smtClean="0"/>
              <a:t>9/4/2024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B968DC1-32F5-4143-81E1-D8F213552333}" type="slidenum">
              <a:rPr lang="en-US" smtClean="0"/>
              <a:t>‹#›</a:t>
            </a:fld>
            <a:endParaRPr lang="en-US"/>
          </a:p>
        </p:txBody>
      </p:sp>
    </p:spTree>
    <p:extLst>
      <p:ext uri="{BB962C8B-B14F-4D97-AF65-F5344CB8AC3E}">
        <p14:creationId xmlns:p14="http://schemas.microsoft.com/office/powerpoint/2010/main" val="123659450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2381" y="609600"/>
            <a:ext cx="2211884" cy="2133600"/>
          </a:xfrm>
        </p:spPr>
        <p:txBody>
          <a:bodyPr anchor="b"/>
          <a:lstStyle>
            <a:lvl1pPr>
              <a:defRPr sz="2400"/>
            </a:lvl1pPr>
          </a:lstStyle>
          <a:p>
            <a:r>
              <a:rPr lang="en-US"/>
              <a:t>Click to edit Master title style</a:t>
            </a:r>
            <a:endParaRPr lang="en-US" dirty="0"/>
          </a:p>
        </p:txBody>
      </p:sp>
      <p:sp>
        <p:nvSpPr>
          <p:cNvPr id="3" name="Picture Placeholder 2"/>
          <p:cNvSpPr>
            <a:spLocks noGrp="1" noChangeAspect="1"/>
          </p:cNvSpPr>
          <p:nvPr>
            <p:ph type="pic" idx="1"/>
          </p:nvPr>
        </p:nvSpPr>
        <p:spPr>
          <a:xfrm>
            <a:off x="2915543" y="1316569"/>
            <a:ext cx="3471863" cy="6498167"/>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US" dirty="0"/>
          </a:p>
        </p:txBody>
      </p:sp>
      <p:sp>
        <p:nvSpPr>
          <p:cNvPr id="4" name="Text Placeholder 3"/>
          <p:cNvSpPr>
            <a:spLocks noGrp="1"/>
          </p:cNvSpPr>
          <p:nvPr>
            <p:ph type="body" sz="half" idx="2"/>
          </p:nvPr>
        </p:nvSpPr>
        <p:spPr>
          <a:xfrm>
            <a:off x="472381" y="2743200"/>
            <a:ext cx="2211884" cy="508211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AF5C0A6F-9367-D14F-BBD3-58AC789A4C0E}" type="datetimeFigureOut">
              <a:rPr lang="en-US" smtClean="0"/>
              <a:t>9/4/2024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B968DC1-32F5-4143-81E1-D8F213552333}" type="slidenum">
              <a:rPr lang="en-US" smtClean="0"/>
              <a:t>‹#›</a:t>
            </a:fld>
            <a:endParaRPr lang="en-US"/>
          </a:p>
        </p:txBody>
      </p:sp>
    </p:spTree>
    <p:extLst>
      <p:ext uri="{BB962C8B-B14F-4D97-AF65-F5344CB8AC3E}">
        <p14:creationId xmlns:p14="http://schemas.microsoft.com/office/powerpoint/2010/main" val="364707210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71488" y="486836"/>
            <a:ext cx="5915025" cy="1767417"/>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471488" y="2434167"/>
            <a:ext cx="5915025" cy="5801784"/>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471488" y="8475136"/>
            <a:ext cx="1543050" cy="486833"/>
          </a:xfrm>
          <a:prstGeom prst="rect">
            <a:avLst/>
          </a:prstGeom>
        </p:spPr>
        <p:txBody>
          <a:bodyPr vert="horz" lIns="91440" tIns="45720" rIns="91440" bIns="45720" rtlCol="0" anchor="ctr"/>
          <a:lstStyle>
            <a:lvl1pPr algn="l">
              <a:defRPr sz="900">
                <a:solidFill>
                  <a:schemeClr val="tx1">
                    <a:tint val="75000"/>
                  </a:schemeClr>
                </a:solidFill>
              </a:defRPr>
            </a:lvl1pPr>
          </a:lstStyle>
          <a:p>
            <a:fld id="{AF5C0A6F-9367-D14F-BBD3-58AC789A4C0E}" type="datetimeFigureOut">
              <a:rPr lang="en-US" smtClean="0"/>
              <a:t>9/4/2024</a:t>
            </a:fld>
            <a:endParaRPr lang="en-US"/>
          </a:p>
        </p:txBody>
      </p:sp>
      <p:sp>
        <p:nvSpPr>
          <p:cNvPr id="5" name="Footer Placeholder 4"/>
          <p:cNvSpPr>
            <a:spLocks noGrp="1"/>
          </p:cNvSpPr>
          <p:nvPr>
            <p:ph type="ftr" sz="quarter" idx="3"/>
          </p:nvPr>
        </p:nvSpPr>
        <p:spPr>
          <a:xfrm>
            <a:off x="2271713" y="8475136"/>
            <a:ext cx="2314575" cy="486833"/>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4843463" y="8475136"/>
            <a:ext cx="1543050" cy="486833"/>
          </a:xfrm>
          <a:prstGeom prst="rect">
            <a:avLst/>
          </a:prstGeom>
        </p:spPr>
        <p:txBody>
          <a:bodyPr vert="horz" lIns="91440" tIns="45720" rIns="91440" bIns="45720" rtlCol="0" anchor="ctr"/>
          <a:lstStyle>
            <a:lvl1pPr algn="r">
              <a:defRPr sz="900">
                <a:solidFill>
                  <a:schemeClr val="tx1">
                    <a:tint val="75000"/>
                  </a:schemeClr>
                </a:solidFill>
              </a:defRPr>
            </a:lvl1pPr>
          </a:lstStyle>
          <a:p>
            <a:fld id="{CB968DC1-32F5-4143-81E1-D8F213552333}" type="slidenum">
              <a:rPr lang="en-US" smtClean="0"/>
              <a:t>‹#›</a:t>
            </a:fld>
            <a:endParaRPr lang="en-US"/>
          </a:p>
        </p:txBody>
      </p:sp>
    </p:spTree>
    <p:extLst>
      <p:ext uri="{BB962C8B-B14F-4D97-AF65-F5344CB8AC3E}">
        <p14:creationId xmlns:p14="http://schemas.microsoft.com/office/powerpoint/2010/main" val="1368977447"/>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D830C3F8-37FF-A940-AA2E-2748ED21F7CD}"/>
              </a:ext>
            </a:extLst>
          </p:cNvPr>
          <p:cNvSpPr/>
          <p:nvPr/>
        </p:nvSpPr>
        <p:spPr>
          <a:xfrm>
            <a:off x="54244" y="54244"/>
            <a:ext cx="6741763" cy="9027763"/>
          </a:xfrm>
          <a:prstGeom prst="rect">
            <a:avLst/>
          </a:prstGeom>
          <a:no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image_ynht4c.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490832" y="212813"/>
            <a:ext cx="1189638" cy="1189638"/>
          </a:xfrm>
          <a:prstGeom prst="rect">
            <a:avLst/>
          </a:prstGeom>
        </p:spPr>
      </p:pic>
      <p:graphicFrame>
        <p:nvGraphicFramePr>
          <p:cNvPr id="11" name="Table 10">
            <a:extLst>
              <a:ext uri="{FF2B5EF4-FFF2-40B4-BE49-F238E27FC236}">
                <a16:creationId xmlns:a16="http://schemas.microsoft.com/office/drawing/2014/main" id="{05C0550E-6071-E54B-BF5B-58FF74BF9984}"/>
              </a:ext>
            </a:extLst>
          </p:cNvPr>
          <p:cNvGraphicFramePr>
            <a:graphicFrameLocks noGrp="1"/>
          </p:cNvGraphicFramePr>
          <p:nvPr>
            <p:extLst>
              <p:ext uri="{D42A27DB-BD31-4B8C-83A1-F6EECF244321}">
                <p14:modId xmlns:p14="http://schemas.microsoft.com/office/powerpoint/2010/main" val="257027836"/>
              </p:ext>
            </p:extLst>
          </p:nvPr>
        </p:nvGraphicFramePr>
        <p:xfrm>
          <a:off x="1650606" y="143603"/>
          <a:ext cx="3849810" cy="2273300"/>
        </p:xfrm>
        <a:graphic>
          <a:graphicData uri="http://schemas.openxmlformats.org/drawingml/2006/table">
            <a:tbl>
              <a:tblPr firstRow="1" bandRow="1">
                <a:tableStyleId>{5C22544A-7EE6-4342-B048-85BDC9FD1C3A}</a:tableStyleId>
              </a:tblPr>
              <a:tblGrid>
                <a:gridCol w="3849810">
                  <a:extLst>
                    <a:ext uri="{9D8B030D-6E8A-4147-A177-3AD203B41FA5}">
                      <a16:colId xmlns:a16="http://schemas.microsoft.com/office/drawing/2014/main" val="3297914237"/>
                    </a:ext>
                  </a:extLst>
                </a:gridCol>
              </a:tblGrid>
              <a:tr h="370840">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sz="1050" b="1" dirty="0">
                          <a:solidFill>
                            <a:schemeClr val="bg2">
                              <a:lumMod val="50000"/>
                            </a:schemeClr>
                          </a:solidFill>
                          <a:latin typeface="Arial" panose="020B0604020202020204" pitchFamily="34" charset="0"/>
                          <a:cs typeface="Arial" panose="020B0604020202020204" pitchFamily="34" charset="0"/>
                        </a:rPr>
                        <a:t>01707 - Bush's Organic Chick Peas 110 oz</a:t>
                      </a:r>
                    </a:p>
                  </a:txBody>
                  <a:tcPr>
                    <a:solidFill>
                      <a:schemeClr val="bg1"/>
                    </a:solidFill>
                  </a:tcPr>
                </a:tc>
                <a:extLst>
                  <a:ext uri="{0D108BD9-81ED-4DB2-BD59-A6C34878D82A}">
                    <a16:rowId xmlns:a16="http://schemas.microsoft.com/office/drawing/2014/main" val="1733090156"/>
                  </a:ext>
                </a:extLst>
              </a:tr>
              <a:tr h="370840">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sz="1050" b="0" dirty="0">
                          <a:solidFill>
                            <a:schemeClr val="bg2">
                              <a:lumMod val="50000"/>
                            </a:schemeClr>
                          </a:solidFill>
                          <a:cs typeface="Helvetica" panose="020B0604020202020204" pitchFamily="34" charset="0"/>
                        </a:rPr>
                        <a:t>Cooking and creativity go hand in hand. That's why Bush's Organic Chick Peas don't stop at offering plant-based protein and fiber - they open up a whole world of versatility and inspiration. And while some people call them "garbanzo beans", everyone agrees they're delicious. We pick the best organic beans, with a hearty, nutty flavor that makes them perfect in salads and stews, blended into hummus, fried as falafel and more. So while you may not know exactly what your next creation is going to be, you can rest assured it's going to be great.</a:t>
                      </a:r>
                    </a:p>
                  </a:txBody>
                  <a:tcPr>
                    <a:solidFill>
                      <a:schemeClr val="bg1"/>
                    </a:solidFill>
                  </a:tcPr>
                </a:tc>
                <a:extLst>
                  <a:ext uri="{0D108BD9-81ED-4DB2-BD59-A6C34878D82A}">
                    <a16:rowId xmlns:a16="http://schemas.microsoft.com/office/drawing/2014/main" val="3104084739"/>
                  </a:ext>
                </a:extLst>
              </a:tr>
              <a:tr h="370840">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sz="1050" b="0" dirty="0">
                          <a:solidFill>
                            <a:schemeClr val="bg2">
                              <a:lumMod val="50000"/>
                            </a:schemeClr>
                          </a:solidFill>
                          <a:cs typeface="Helvetica" panose="020B0604020202020204" pitchFamily="34" charset="0"/>
                        </a:rPr>
                        <a:t>Brand: Bush's Best</a:t>
                      </a:r>
                    </a:p>
                  </a:txBody>
                  <a:tcPr>
                    <a:solidFill>
                      <a:schemeClr val="bg1"/>
                    </a:solidFill>
                  </a:tcPr>
                </a:tc>
                <a:extLst>
                  <a:ext uri="{0D108BD9-81ED-4DB2-BD59-A6C34878D82A}">
                    <a16:rowId xmlns:a16="http://schemas.microsoft.com/office/drawing/2014/main" val="495291933"/>
                  </a:ext>
                </a:extLst>
              </a:tr>
            </a:tbl>
          </a:graphicData>
        </a:graphic>
      </p:graphicFrame>
      <p:sp>
        <p:nvSpPr>
          <p:cNvPr id="22" name="Rectangle 21">
            <a:extLst>
              <a:ext uri="{FF2B5EF4-FFF2-40B4-BE49-F238E27FC236}">
                <a16:creationId xmlns:a16="http://schemas.microsoft.com/office/drawing/2014/main" id="{FAE1691F-5D2C-4242-AC58-8D56DE0996EB}"/>
              </a:ext>
            </a:extLst>
          </p:cNvPr>
          <p:cNvSpPr/>
          <p:nvPr/>
        </p:nvSpPr>
        <p:spPr>
          <a:xfrm>
            <a:off x="54243" y="8913717"/>
            <a:ext cx="6741763" cy="184666"/>
          </a:xfrm>
          <a:prstGeom prst="rect">
            <a:avLst/>
          </a:prstGeom>
        </p:spPr>
        <p:txBody>
          <a:bodyPr wrap="square">
            <a:spAutoFit/>
          </a:bodyPr>
          <a:lstStyle/>
          <a:p>
            <a:pPr marR="25400" algn="ctr"/>
            <a:r>
              <a:rPr lang="en-US" sz="600" dirty="0">
                <a:solidFill>
                  <a:srgbClr val="808080"/>
                </a:solidFill>
                <a:latin typeface="Arial" panose="020B0604020202020204" pitchFamily="34" charset="0"/>
                <a:ea typeface="Arial" panose="020B0604020202020204" pitchFamily="34" charset="0"/>
              </a:rPr>
              <a:t>Bush Brothers &amp; Company | 1016 East </a:t>
            </a:r>
            <a:r>
              <a:rPr lang="en-US" sz="600" dirty="0" err="1">
                <a:solidFill>
                  <a:srgbClr val="808080"/>
                </a:solidFill>
                <a:latin typeface="Arial" panose="020B0604020202020204" pitchFamily="34" charset="0"/>
                <a:ea typeface="Arial" panose="020B0604020202020204" pitchFamily="34" charset="0"/>
              </a:rPr>
              <a:t>Weisgarber</a:t>
            </a:r>
            <a:r>
              <a:rPr lang="en-US" sz="600" dirty="0">
                <a:solidFill>
                  <a:srgbClr val="808080"/>
                </a:solidFill>
                <a:latin typeface="Arial" panose="020B0604020202020204" pitchFamily="34" charset="0"/>
                <a:ea typeface="Arial" panose="020B0604020202020204" pitchFamily="34" charset="0"/>
              </a:rPr>
              <a:t> Rd., Knoxville TN 37909 | </a:t>
            </a:r>
            <a:r>
              <a:rPr lang="en-US" sz="600" dirty="0" err="1">
                <a:solidFill>
                  <a:srgbClr val="808080"/>
                </a:solidFill>
                <a:latin typeface="Arial" panose="020B0604020202020204" pitchFamily="34" charset="0"/>
                <a:ea typeface="Arial" panose="020B0604020202020204" pitchFamily="34" charset="0"/>
              </a:rPr>
              <a:t>bushbeansfoodservice.com</a:t>
            </a:r>
            <a:r>
              <a:rPr lang="en-US" sz="600" dirty="0">
                <a:solidFill>
                  <a:srgbClr val="808080"/>
                </a:solidFill>
                <a:latin typeface="Arial" panose="020B0604020202020204" pitchFamily="34" charset="0"/>
                <a:ea typeface="Arial" panose="020B0604020202020204" pitchFamily="34" charset="0"/>
              </a:rPr>
              <a:t> | SKU Updated 09.04.2019, Printed 04.09.2024</a:t>
            </a:r>
            <a:endParaRPr lang="en-US" sz="600" dirty="0">
              <a:effectLst/>
              <a:latin typeface="Times New Roman" panose="02020603050405020304" pitchFamily="18" charset="0"/>
              <a:ea typeface="Times New Roman" panose="02020603050405020304" pitchFamily="18" charset="0"/>
            </a:endParaRPr>
          </a:p>
        </p:txBody>
      </p:sp>
      <p:sp>
        <p:nvSpPr>
          <p:cNvPr id="24" name="Rectangle 1">
            <a:extLst>
              <a:ext uri="{FF2B5EF4-FFF2-40B4-BE49-F238E27FC236}">
                <a16:creationId xmlns:a16="http://schemas.microsoft.com/office/drawing/2014/main" id="{3B014745-6292-6549-B50F-2F03BF7439DA}"/>
              </a:ext>
            </a:extLst>
          </p:cNvPr>
          <p:cNvSpPr>
            <a:spLocks noChangeArrowheads="1"/>
          </p:cNvSpPr>
          <p:nvPr/>
        </p:nvSpPr>
        <p:spPr bwMode="auto">
          <a:xfrm>
            <a:off x="313007" y="1432847"/>
            <a:ext cx="6858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br>
              <a:rPr kumimoji="0" lang="en-US" altLang="en-US" sz="1800" b="0" i="0" u="none" strike="noStrike" cap="none" normalizeH="0" baseline="0">
                <a:ln>
                  <a:noFill/>
                </a:ln>
                <a:solidFill>
                  <a:schemeClr val="tx1"/>
                </a:solidFill>
                <a:effectLst/>
                <a:latin typeface="Arial" panose="020B0604020202020204" pitchFamily="34" charset="0"/>
              </a:rPr>
            </a:br>
            <a:endParaRPr kumimoji="0" lang="en-US" altLang="en-US" sz="1800" b="0" i="0" u="none" strike="noStrike" cap="none" normalizeH="0" baseline="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graphicFrame>
        <p:nvGraphicFramePr>
          <p:cNvPr id="25" name="Table 24">
            <a:extLst>
              <a:ext uri="{FF2B5EF4-FFF2-40B4-BE49-F238E27FC236}">
                <a16:creationId xmlns:a16="http://schemas.microsoft.com/office/drawing/2014/main" id="{9912BE50-A376-9446-B5D2-DAA336F9A0A4}"/>
              </a:ext>
            </a:extLst>
          </p:cNvPr>
          <p:cNvGraphicFramePr>
            <a:graphicFrameLocks noGrp="1"/>
          </p:cNvGraphicFramePr>
          <p:nvPr>
            <p:extLst>
              <p:ext uri="{D42A27DB-BD31-4B8C-83A1-F6EECF244321}">
                <p14:modId xmlns:p14="http://schemas.microsoft.com/office/powerpoint/2010/main" val="610338354"/>
              </p:ext>
            </p:extLst>
          </p:nvPr>
        </p:nvGraphicFramePr>
        <p:xfrm>
          <a:off x="117260" y="1772057"/>
          <a:ext cx="2394770" cy="4702175"/>
        </p:xfrm>
        <a:graphic>
          <a:graphicData uri="http://schemas.openxmlformats.org/drawingml/2006/table">
            <a:tbl>
              <a:tblPr>
                <a:tableStyleId>{5C22544A-7EE6-4342-B048-85BDC9FD1C3A}</a:tableStyleId>
              </a:tblPr>
              <a:tblGrid>
                <a:gridCol w="256451">
                  <a:extLst>
                    <a:ext uri="{9D8B030D-6E8A-4147-A177-3AD203B41FA5}">
                      <a16:colId xmlns:a16="http://schemas.microsoft.com/office/drawing/2014/main" val="2218773065"/>
                    </a:ext>
                  </a:extLst>
                </a:gridCol>
                <a:gridCol w="968394">
                  <a:extLst>
                    <a:ext uri="{9D8B030D-6E8A-4147-A177-3AD203B41FA5}">
                      <a16:colId xmlns:a16="http://schemas.microsoft.com/office/drawing/2014/main" val="185746295"/>
                    </a:ext>
                  </a:extLst>
                </a:gridCol>
                <a:gridCol w="147370">
                  <a:extLst>
                    <a:ext uri="{9D8B030D-6E8A-4147-A177-3AD203B41FA5}">
                      <a16:colId xmlns:a16="http://schemas.microsoft.com/office/drawing/2014/main" val="1983228523"/>
                    </a:ext>
                  </a:extLst>
                </a:gridCol>
                <a:gridCol w="224298">
                  <a:extLst>
                    <a:ext uri="{9D8B030D-6E8A-4147-A177-3AD203B41FA5}">
                      <a16:colId xmlns:a16="http://schemas.microsoft.com/office/drawing/2014/main" val="2561785415"/>
                    </a:ext>
                  </a:extLst>
                </a:gridCol>
                <a:gridCol w="798257">
                  <a:extLst>
                    <a:ext uri="{9D8B030D-6E8A-4147-A177-3AD203B41FA5}">
                      <a16:colId xmlns:a16="http://schemas.microsoft.com/office/drawing/2014/main" val="1311271840"/>
                    </a:ext>
                  </a:extLst>
                </a:gridCol>
              </a:tblGrid>
              <a:tr h="203200">
                <a:tc gridSpan="5">
                  <a:txBody>
                    <a:bodyPr/>
                    <a:lstStyle/>
                    <a:p>
                      <a:pPr algn="l" fontAlgn="b"/>
                      <a:r>
                        <a:rPr lang="en-US" sz="800" b="1" u="none" strike="noStrike" dirty="0">
                          <a:effectLst/>
                          <a:latin typeface="Arial" panose="020B0604020202020204" pitchFamily="34" charset="0"/>
                          <a:cs typeface="Arial" panose="020B0604020202020204" pitchFamily="34" charset="0"/>
                        </a:rPr>
                        <a:t> </a:t>
                      </a:r>
                      <a:r>
                        <a:rPr lang="en-US" sz="2000" b="1" u="none" strike="noStrike" dirty="0">
                          <a:effectLst/>
                          <a:latin typeface="Arial" panose="020B0604020202020204" pitchFamily="34" charset="0"/>
                          <a:cs typeface="Arial" panose="020B0604020202020204" pitchFamily="34" charset="0"/>
                        </a:rPr>
                        <a:t>Nutrition Facts</a:t>
                      </a:r>
                      <a:endParaRPr lang="en-US" sz="2000" b="1"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b"/>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2129792019"/>
                  </a:ext>
                </a:extLst>
              </a:tr>
              <a:tr h="203200">
                <a:tc gridSpan="3">
                  <a:txBody>
                    <a:bodyPr/>
                    <a:lstStyle/>
                    <a:p>
                      <a:pPr algn="l" rtl="0" fontAlgn="ctr"/>
                      <a:r>
                        <a:rPr lang="en-US" sz="800" u="none" strike="noStrike" dirty="0">
                          <a:effectLst/>
                          <a:latin typeface="Arial" panose="020B0604020202020204" pitchFamily="34" charset="0"/>
                          <a:cs typeface="Arial" panose="020B0604020202020204" pitchFamily="34" charset="0"/>
                        </a:rPr>
                        <a:t> 24 servings per container</a:t>
                      </a:r>
                      <a:endParaRPr lang="en-US" sz="8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tc hMerge="1">
                  <a:txBody>
                    <a:bodyPr/>
                    <a:lstStyle/>
                    <a:p>
                      <a:endParaRPr lang="en-US"/>
                    </a:p>
                  </a:txBody>
                  <a:tcPr/>
                </a:tc>
                <a:tc hMerge="1">
                  <a:txBody>
                    <a:bodyPr/>
                    <a:lstStyle/>
                    <a:p>
                      <a:pPr algn="l" rtl="0" fontAlgn="ctr"/>
                      <a:endParaRPr lang="en-US" sz="6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tc gridSpan="2">
                  <a:txBody>
                    <a:bodyPr/>
                    <a:lstStyle/>
                    <a:p>
                      <a:pPr algn="r" rtl="0" fontAlgn="ctr"/>
                      <a:endParaRPr lang="en-US" sz="600" b="0" i="0" u="none" strike="noStrike">
                        <a:solidFill>
                          <a:srgbClr val="000000"/>
                        </a:solidFill>
                        <a:effectLst/>
                        <a:latin typeface="Arial" panose="020B0604020202020204" pitchFamily="34" charset="0"/>
                        <a:cs typeface="Arial" panose="020B0604020202020204" pitchFamily="34" charset="0"/>
                      </a:endParaRPr>
                    </a:p>
                  </a:txBody>
                  <a:tcPr marL="9525" marR="9525" marT="9525" marB="0"/>
                </a:tc>
                <a:tc hMerge="1">
                  <a:txBody>
                    <a:bodyPr/>
                    <a:lstStyle/>
                    <a:p>
                      <a:endParaRPr lang="en-US"/>
                    </a:p>
                  </a:txBody>
                  <a:tcPr/>
                </a:tc>
                <a:extLst>
                  <a:ext uri="{0D108BD9-81ED-4DB2-BD59-A6C34878D82A}">
                    <a16:rowId xmlns:a16="http://schemas.microsoft.com/office/drawing/2014/main" val="2218569714"/>
                  </a:ext>
                </a:extLst>
              </a:tr>
              <a:tr h="203200">
                <a:tc gridSpan="3">
                  <a:txBody>
                    <a:bodyPr/>
                    <a:lstStyle/>
                    <a:p>
                      <a:pPr algn="l" rtl="0" fontAlgn="ctr"/>
                      <a:r>
                        <a:rPr lang="en-US" sz="800" b="1" u="none" strike="noStrike" dirty="0">
                          <a:effectLst/>
                          <a:latin typeface="Arial" panose="020B0604020202020204" pitchFamily="34" charset="0"/>
                          <a:cs typeface="Arial" panose="020B0604020202020204" pitchFamily="34" charset="0"/>
                        </a:rPr>
                        <a:t> Serving Size</a:t>
                      </a:r>
                      <a:endParaRPr lang="en-US" sz="800" b="1"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tc hMerge="1">
                  <a:txBody>
                    <a:bodyPr/>
                    <a:lstStyle/>
                    <a:p>
                      <a:endParaRPr lang="en-US"/>
                    </a:p>
                  </a:txBody>
                  <a:tcPr/>
                </a:tc>
                <a:tc hMerge="1">
                  <a:txBody>
                    <a:bodyPr/>
                    <a:lstStyle/>
                    <a:p>
                      <a:pPr algn="l" rtl="0" fontAlgn="ctr"/>
                      <a:endParaRPr lang="en-US" sz="600" b="1"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tc gridSpan="2">
                  <a:txBody>
                    <a:bodyPr/>
                    <a:lstStyle/>
                    <a:p>
                      <a:pPr algn="r" rtl="0" fontAlgn="ctr"/>
                      <a:r>
                        <a:rPr lang="en-US" sz="800" b="1" u="none" strike="noStrike" dirty="0">
                          <a:effectLst/>
                          <a:latin typeface="Arial" panose="020B0604020202020204" pitchFamily="34" charset="0"/>
                          <a:cs typeface="Arial" panose="020B0604020202020204" pitchFamily="34" charset="0"/>
                        </a:rPr>
                        <a:t>1/2 cup (130g)</a:t>
                      </a:r>
                      <a:endParaRPr lang="en-US" sz="800" b="1"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tc hMerge="1">
                  <a:txBody>
                    <a:bodyPr/>
                    <a:lstStyle/>
                    <a:p>
                      <a:endParaRPr lang="en-US"/>
                    </a:p>
                  </a:txBody>
                  <a:tcPr/>
                </a:tc>
                <a:extLst>
                  <a:ext uri="{0D108BD9-81ED-4DB2-BD59-A6C34878D82A}">
                    <a16:rowId xmlns:a16="http://schemas.microsoft.com/office/drawing/2014/main" val="2099851828"/>
                  </a:ext>
                </a:extLst>
              </a:tr>
              <a:tr h="203200">
                <a:tc gridSpan="3">
                  <a:txBody>
                    <a:bodyPr/>
                    <a:lstStyle/>
                    <a:p>
                      <a:pPr algn="l" rtl="0" fontAlgn="ctr"/>
                      <a:r>
                        <a:rPr lang="en-US" sz="800" b="1" u="none" strike="noStrike" dirty="0">
                          <a:effectLst/>
                          <a:latin typeface="Arial" panose="020B0604020202020204" pitchFamily="34" charset="0"/>
                          <a:cs typeface="Arial" panose="020B0604020202020204" pitchFamily="34" charset="0"/>
                        </a:rPr>
                        <a:t> Amount per serving</a:t>
                      </a:r>
                      <a:endParaRPr lang="en-US" sz="800" b="1"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tc hMerge="1">
                  <a:txBody>
                    <a:bodyPr/>
                    <a:lstStyle/>
                    <a:p>
                      <a:endParaRPr lang="en-US"/>
                    </a:p>
                  </a:txBody>
                  <a:tcPr/>
                </a:tc>
                <a:tc hMerge="1">
                  <a:txBody>
                    <a:bodyPr/>
                    <a:lstStyle/>
                    <a:p>
                      <a:pPr algn="l" rtl="0" fontAlgn="ctr"/>
                      <a:endParaRPr lang="en-US" sz="600" b="1"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tc rowSpan="2" gridSpan="2">
                  <a:txBody>
                    <a:bodyPr/>
                    <a:lstStyle/>
                    <a:p>
                      <a:pPr algn="r" rtl="0" fontAlgn="ctr"/>
                      <a:r>
                        <a:rPr lang="en-US" sz="800" b="1" u="none" strike="noStrike" dirty="0">
                          <a:effectLst/>
                          <a:latin typeface="Arial" panose="020B0604020202020204" pitchFamily="34" charset="0"/>
                          <a:cs typeface="Arial" panose="020B0604020202020204" pitchFamily="34" charset="0"/>
                        </a:rPr>
                        <a:t>140</a:t>
                      </a:r>
                      <a:endParaRPr lang="en-US" sz="800" b="1"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tc rowSpan="2" hMerge="1">
                  <a:txBody>
                    <a:bodyPr/>
                    <a:lstStyle/>
                    <a:p>
                      <a:endParaRPr lang="en-US"/>
                    </a:p>
                  </a:txBody>
                  <a:tcPr/>
                </a:tc>
                <a:extLst>
                  <a:ext uri="{0D108BD9-81ED-4DB2-BD59-A6C34878D82A}">
                    <a16:rowId xmlns:a16="http://schemas.microsoft.com/office/drawing/2014/main" val="4108797727"/>
                  </a:ext>
                </a:extLst>
              </a:tr>
              <a:tr h="203200">
                <a:tc gridSpan="3">
                  <a:txBody>
                    <a:bodyPr/>
                    <a:lstStyle/>
                    <a:p>
                      <a:pPr algn="l" rtl="0" fontAlgn="ctr"/>
                      <a:r>
                        <a:rPr lang="en-US" sz="1200" b="1" u="none" strike="noStrike" spc="50" baseline="0" dirty="0">
                          <a:effectLst/>
                          <a:latin typeface="Arial" panose="020B0604020202020204" pitchFamily="34" charset="0"/>
                          <a:cs typeface="Arial" panose="020B0604020202020204" pitchFamily="34" charset="0"/>
                        </a:rPr>
                        <a:t> </a:t>
                      </a:r>
                      <a:r>
                        <a:rPr lang="en-US" sz="1400" b="1" u="none" strike="noStrike" spc="50" baseline="0" dirty="0">
                          <a:effectLst/>
                          <a:latin typeface="Arial" panose="020B0604020202020204" pitchFamily="34" charset="0"/>
                          <a:cs typeface="Arial" panose="020B0604020202020204" pitchFamily="34" charset="0"/>
                        </a:rPr>
                        <a:t>Calories</a:t>
                      </a:r>
                      <a:endParaRPr lang="en-US" sz="1400" b="1" i="0" u="none" strike="noStrike" spc="50" baseline="0" dirty="0">
                        <a:solidFill>
                          <a:srgbClr val="000000"/>
                        </a:solidFill>
                        <a:effectLst/>
                        <a:latin typeface="Arial" panose="020B0604020202020204" pitchFamily="34" charset="0"/>
                        <a:cs typeface="Arial" panose="020B0604020202020204" pitchFamily="34" charset="0"/>
                      </a:endParaRPr>
                    </a:p>
                  </a:txBody>
                  <a:tcPr marL="9525" marR="9525" marT="9525" marB="0" anchor="ctr"/>
                </a:tc>
                <a:tc hMerge="1">
                  <a:txBody>
                    <a:bodyPr/>
                    <a:lstStyle/>
                    <a:p>
                      <a:endParaRPr lang="en-US"/>
                    </a:p>
                  </a:txBody>
                  <a:tcPr/>
                </a:tc>
                <a:tc hMerge="1">
                  <a:txBody>
                    <a:bodyPr/>
                    <a:lstStyle/>
                    <a:p>
                      <a:pPr algn="l" rtl="0" fontAlgn="ctr"/>
                      <a:endParaRPr lang="en-US" sz="1200" b="1" i="0" u="none" strike="noStrike" spc="50" baseline="0" dirty="0">
                        <a:solidFill>
                          <a:srgbClr val="000000"/>
                        </a:solidFill>
                        <a:effectLst/>
                        <a:latin typeface="Arial" panose="020B0604020202020204" pitchFamily="34" charset="0"/>
                        <a:cs typeface="Arial" panose="020B0604020202020204" pitchFamily="34" charset="0"/>
                      </a:endParaRPr>
                    </a:p>
                  </a:txBody>
                  <a:tcPr marL="9525" marR="9525" marT="9525" marB="0" anchor="ctr"/>
                </a:tc>
                <a:tc gridSpan="2" vMerge="1">
                  <a:txBody>
                    <a:bodyPr/>
                    <a:lstStyle/>
                    <a:p>
                      <a:pPr algn="l" rtl="0" fontAlgn="ctr"/>
                      <a:endParaRPr lang="en-US" sz="1200" b="1" i="0" u="none" strike="noStrike" spc="50" baseline="0" dirty="0">
                        <a:solidFill>
                          <a:srgbClr val="000000"/>
                        </a:solidFill>
                        <a:effectLst/>
                        <a:latin typeface="Arial" panose="020B0604020202020204" pitchFamily="34" charset="0"/>
                        <a:cs typeface="Arial" panose="020B0604020202020204" pitchFamily="34" charset="0"/>
                      </a:endParaRPr>
                    </a:p>
                  </a:txBody>
                  <a:tcPr marL="9525" marR="9525" marT="9525" marB="0" anchor="ctr"/>
                </a:tc>
                <a:tc hMerge="1" vMerge="1">
                  <a:txBody>
                    <a:bodyPr/>
                    <a:lstStyle/>
                    <a:p>
                      <a:endParaRPr lang="en-US"/>
                    </a:p>
                  </a:txBody>
                  <a:tcPr/>
                </a:tc>
                <a:extLst>
                  <a:ext uri="{0D108BD9-81ED-4DB2-BD59-A6C34878D82A}">
                    <a16:rowId xmlns:a16="http://schemas.microsoft.com/office/drawing/2014/main" val="2878438368"/>
                  </a:ext>
                </a:extLst>
              </a:tr>
              <a:tr h="203200">
                <a:tc gridSpan="5">
                  <a:txBody>
                    <a:bodyPr/>
                    <a:lstStyle/>
                    <a:p>
                      <a:pPr algn="r" rtl="0" fontAlgn="ctr"/>
                      <a:r>
                        <a:rPr lang="en-US" sz="800" b="1" u="none" strike="noStrike" dirty="0">
                          <a:effectLst/>
                          <a:latin typeface="Arial" panose="020B0604020202020204" pitchFamily="34" charset="0"/>
                          <a:cs typeface="Arial" panose="020B0604020202020204" pitchFamily="34" charset="0"/>
                        </a:rPr>
                        <a:t>% Daily Value*</a:t>
                      </a:r>
                      <a:endParaRPr lang="en-US" sz="800" b="1"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3224865598"/>
                  </a:ext>
                </a:extLst>
              </a:tr>
              <a:tr h="203200">
                <a:tc gridSpan="3">
                  <a:txBody>
                    <a:bodyPr/>
                    <a:lstStyle/>
                    <a:p>
                      <a:pPr algn="l" rtl="0" fontAlgn="ctr"/>
                      <a:r>
                        <a:rPr lang="en-US" sz="800" b="1" u="none" strike="noStrike" dirty="0">
                          <a:effectLst/>
                          <a:latin typeface="Arial" panose="020B0604020202020204" pitchFamily="34" charset="0"/>
                          <a:cs typeface="Arial" panose="020B0604020202020204" pitchFamily="34" charset="0"/>
                        </a:rPr>
                        <a:t> Total Fat </a:t>
                      </a:r>
                      <a:r>
                        <a:rPr lang="en-US" sz="800" u="none" strike="noStrike" dirty="0">
                          <a:effectLst/>
                          <a:latin typeface="Arial" panose="020B0604020202020204" pitchFamily="34" charset="0"/>
                          <a:cs typeface="Arial" panose="020B0604020202020204" pitchFamily="34" charset="0"/>
                        </a:rPr>
                        <a:t>2g</a:t>
                      </a:r>
                      <a:endParaRPr lang="en-US" sz="8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tc hMerge="1">
                  <a:txBody>
                    <a:bodyPr/>
                    <a:lstStyle/>
                    <a:p>
                      <a:endParaRPr lang="en-US"/>
                    </a:p>
                  </a:txBody>
                  <a:tcPr/>
                </a:tc>
                <a:tc hMerge="1">
                  <a:txBody>
                    <a:bodyPr/>
                    <a:lstStyle/>
                    <a:p>
                      <a:pPr algn="l" rtl="0" fontAlgn="ctr"/>
                      <a:endParaRPr lang="en-US" sz="6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tc gridSpan="2">
                  <a:txBody>
                    <a:bodyPr/>
                    <a:lstStyle/>
                    <a:p>
                      <a:pPr algn="r" rtl="0" fontAlgn="ctr"/>
                      <a:r>
                        <a:rPr lang="en-US" sz="800" b="1" u="none" strike="noStrike" dirty="0">
                          <a:effectLst/>
                          <a:latin typeface="Arial" panose="020B0604020202020204" pitchFamily="34" charset="0"/>
                          <a:cs typeface="Arial" panose="020B0604020202020204" pitchFamily="34" charset="0"/>
                        </a:rPr>
                        <a:t>3%</a:t>
                      </a:r>
                      <a:endParaRPr lang="en-US" sz="8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tc hMerge="1">
                  <a:txBody>
                    <a:bodyPr/>
                    <a:lstStyle/>
                    <a:p>
                      <a:endParaRPr lang="en-US"/>
                    </a:p>
                  </a:txBody>
                  <a:tcPr/>
                </a:tc>
                <a:extLst>
                  <a:ext uri="{0D108BD9-81ED-4DB2-BD59-A6C34878D82A}">
                    <a16:rowId xmlns:a16="http://schemas.microsoft.com/office/drawing/2014/main" val="2665444246"/>
                  </a:ext>
                </a:extLst>
              </a:tr>
              <a:tr h="203200">
                <a:tc gridSpan="3">
                  <a:txBody>
                    <a:bodyPr/>
                    <a:lstStyle/>
                    <a:p>
                      <a:pPr algn="l" rtl="0" fontAlgn="ctr"/>
                      <a:r>
                        <a:rPr lang="en-US" sz="800" b="1" u="none" strike="noStrike" dirty="0">
                          <a:effectLst/>
                          <a:latin typeface="Arial" panose="020B0604020202020204" pitchFamily="34" charset="0"/>
                          <a:cs typeface="Arial" panose="020B0604020202020204" pitchFamily="34" charset="0"/>
                        </a:rPr>
                        <a:t>      Saturated Fat </a:t>
                      </a:r>
                      <a:r>
                        <a:rPr lang="en-US" sz="800" u="none" strike="noStrike" dirty="0">
                          <a:effectLst/>
                          <a:latin typeface="Arial" panose="020B0604020202020204" pitchFamily="34" charset="0"/>
                          <a:cs typeface="Arial" panose="020B0604020202020204" pitchFamily="34" charset="0"/>
                        </a:rPr>
                        <a:t>0g</a:t>
                      </a:r>
                      <a:endParaRPr lang="en-US" sz="8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tc hMerge="1">
                  <a:txBody>
                    <a:bodyPr/>
                    <a:lstStyle/>
                    <a:p>
                      <a:endParaRPr lang="en-US"/>
                    </a:p>
                  </a:txBody>
                  <a:tcPr/>
                </a:tc>
                <a:tc hMerge="1">
                  <a:txBody>
                    <a:bodyPr/>
                    <a:lstStyle/>
                    <a:p>
                      <a:pPr algn="l" rtl="0" fontAlgn="ctr"/>
                      <a:endParaRPr lang="en-US" sz="6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tc gridSpan="2">
                  <a:txBody>
                    <a:bodyPr/>
                    <a:lstStyle/>
                    <a:p>
                      <a:pPr algn="r" rtl="0" fontAlgn="ctr"/>
                      <a:r>
                        <a:rPr lang="en-US" sz="800" b="1" u="none" strike="noStrike" dirty="0">
                          <a:effectLst/>
                          <a:latin typeface="Arial" panose="020B0604020202020204" pitchFamily="34" charset="0"/>
                          <a:cs typeface="Arial" panose="020B0604020202020204" pitchFamily="34" charset="0"/>
                        </a:rPr>
                        <a:t>0%</a:t>
                      </a:r>
                      <a:endParaRPr lang="en-US" sz="8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tc hMerge="1">
                  <a:txBody>
                    <a:bodyPr/>
                    <a:lstStyle/>
                    <a:p>
                      <a:endParaRPr lang="en-US"/>
                    </a:p>
                  </a:txBody>
                  <a:tcPr/>
                </a:tc>
                <a:extLst>
                  <a:ext uri="{0D108BD9-81ED-4DB2-BD59-A6C34878D82A}">
                    <a16:rowId xmlns:a16="http://schemas.microsoft.com/office/drawing/2014/main" val="837742906"/>
                  </a:ext>
                </a:extLst>
              </a:tr>
              <a:tr h="203200">
                <a:tc gridSpan="3">
                  <a:txBody>
                    <a:bodyPr/>
                    <a:lstStyle/>
                    <a:p>
                      <a:pPr algn="l" rtl="0" fontAlgn="ctr"/>
                      <a:r>
                        <a:rPr lang="en-US" sz="800" b="1" u="none" strike="noStrike" dirty="0">
                          <a:effectLst/>
                          <a:latin typeface="Arial" panose="020B0604020202020204" pitchFamily="34" charset="0"/>
                          <a:cs typeface="Arial" panose="020B0604020202020204" pitchFamily="34" charset="0"/>
                        </a:rPr>
                        <a:t>      Trans Fat </a:t>
                      </a:r>
                      <a:r>
                        <a:rPr lang="en-US" sz="800" u="none" strike="noStrike" dirty="0">
                          <a:effectLst/>
                          <a:latin typeface="Arial" panose="020B0604020202020204" pitchFamily="34" charset="0"/>
                          <a:cs typeface="Arial" panose="020B0604020202020204" pitchFamily="34" charset="0"/>
                        </a:rPr>
                        <a:t>0g </a:t>
                      </a:r>
                      <a:endParaRPr lang="en-US" sz="8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tc hMerge="1">
                  <a:txBody>
                    <a:bodyPr/>
                    <a:lstStyle/>
                    <a:p>
                      <a:endParaRPr lang="en-US"/>
                    </a:p>
                  </a:txBody>
                  <a:tcPr/>
                </a:tc>
                <a:tc hMerge="1">
                  <a:txBody>
                    <a:bodyPr/>
                    <a:lstStyle/>
                    <a:p>
                      <a:pPr algn="l" rtl="0" fontAlgn="ctr"/>
                      <a:endParaRPr lang="en-US" sz="6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tc gridSpan="2">
                  <a:txBody>
                    <a:bodyPr/>
                    <a:lstStyle/>
                    <a:p>
                      <a:pPr algn="r" rtl="0" fontAlgn="ctr"/>
                      <a:endParaRPr lang="en-US" sz="8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tc hMerge="1">
                  <a:txBody>
                    <a:bodyPr/>
                    <a:lstStyle/>
                    <a:p>
                      <a:endParaRPr lang="en-US"/>
                    </a:p>
                  </a:txBody>
                  <a:tcPr/>
                </a:tc>
                <a:extLst>
                  <a:ext uri="{0D108BD9-81ED-4DB2-BD59-A6C34878D82A}">
                    <a16:rowId xmlns:a16="http://schemas.microsoft.com/office/drawing/2014/main" val="3254971304"/>
                  </a:ext>
                </a:extLst>
              </a:tr>
              <a:tr h="203200">
                <a:tc gridSpan="3">
                  <a:txBody>
                    <a:bodyPr/>
                    <a:lstStyle/>
                    <a:p>
                      <a:pPr algn="l" rtl="0" fontAlgn="ctr"/>
                      <a:r>
                        <a:rPr lang="en-US" sz="800" b="1" u="none" strike="noStrike" dirty="0">
                          <a:effectLst/>
                          <a:latin typeface="Arial" panose="020B0604020202020204" pitchFamily="34" charset="0"/>
                          <a:cs typeface="Arial" panose="020B0604020202020204" pitchFamily="34" charset="0"/>
                        </a:rPr>
                        <a:t> Cholesterol</a:t>
                      </a:r>
                      <a:r>
                        <a:rPr lang="en-US" sz="800" u="none" strike="noStrike" dirty="0">
                          <a:effectLst/>
                          <a:latin typeface="Arial" panose="020B0604020202020204" pitchFamily="34" charset="0"/>
                          <a:cs typeface="Arial" panose="020B0604020202020204" pitchFamily="34" charset="0"/>
                        </a:rPr>
                        <a:t> 0mg</a:t>
                      </a:r>
                      <a:endParaRPr lang="en-US" sz="8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tc hMerge="1">
                  <a:txBody>
                    <a:bodyPr/>
                    <a:lstStyle/>
                    <a:p>
                      <a:endParaRPr lang="en-US"/>
                    </a:p>
                  </a:txBody>
                  <a:tcPr/>
                </a:tc>
                <a:tc hMerge="1">
                  <a:txBody>
                    <a:bodyPr/>
                    <a:lstStyle/>
                    <a:p>
                      <a:pPr algn="l" rtl="0" fontAlgn="ctr"/>
                      <a:endParaRPr lang="en-US" sz="6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tc gridSpan="2">
                  <a:txBody>
                    <a:bodyPr/>
                    <a:lstStyle/>
                    <a:p>
                      <a:pPr marL="0" marR="0" lvl="0" indent="0" algn="r" defTabSz="685800" rtl="0" eaLnBrk="1" fontAlgn="ctr" latinLnBrk="0" hangingPunct="1">
                        <a:lnSpc>
                          <a:spcPct val="100000"/>
                        </a:lnSpc>
                        <a:spcBef>
                          <a:spcPts val="0"/>
                        </a:spcBef>
                        <a:spcAft>
                          <a:spcPts val="0"/>
                        </a:spcAft>
                        <a:buClrTx/>
                        <a:buSzTx/>
                        <a:buFontTx/>
                        <a:buNone/>
                        <a:tabLst/>
                        <a:defRPr/>
                      </a:pPr>
                      <a:r>
                        <a:rPr lang="en-US" sz="800" b="1" u="none" strike="noStrike" dirty="0">
                          <a:effectLst/>
                          <a:latin typeface="Arial" panose="020B0604020202020204" pitchFamily="34" charset="0"/>
                          <a:cs typeface="Arial" panose="020B0604020202020204" pitchFamily="34" charset="0"/>
                        </a:rPr>
                        <a:t>0%</a:t>
                      </a:r>
                      <a:endParaRPr lang="en-US" sz="8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tc hMerge="1">
                  <a:txBody>
                    <a:bodyPr/>
                    <a:lstStyle/>
                    <a:p>
                      <a:endParaRPr lang="en-US"/>
                    </a:p>
                  </a:txBody>
                  <a:tcPr/>
                </a:tc>
                <a:extLst>
                  <a:ext uri="{0D108BD9-81ED-4DB2-BD59-A6C34878D82A}">
                    <a16:rowId xmlns:a16="http://schemas.microsoft.com/office/drawing/2014/main" val="979925446"/>
                  </a:ext>
                </a:extLst>
              </a:tr>
              <a:tr h="203200">
                <a:tc gridSpan="3">
                  <a:txBody>
                    <a:bodyPr/>
                    <a:lstStyle/>
                    <a:p>
                      <a:pPr algn="l" rtl="0" fontAlgn="ctr"/>
                      <a:r>
                        <a:rPr lang="en-US" sz="800" b="1" u="none" strike="noStrike" dirty="0">
                          <a:effectLst/>
                          <a:latin typeface="Arial" panose="020B0604020202020204" pitchFamily="34" charset="0"/>
                          <a:cs typeface="Arial" panose="020B0604020202020204" pitchFamily="34" charset="0"/>
                        </a:rPr>
                        <a:t> Sodium</a:t>
                      </a:r>
                      <a:r>
                        <a:rPr lang="en-US" sz="800" u="none" strike="noStrike" dirty="0">
                          <a:effectLst/>
                          <a:latin typeface="Arial" panose="020B0604020202020204" pitchFamily="34" charset="0"/>
                          <a:cs typeface="Arial" panose="020B0604020202020204" pitchFamily="34" charset="0"/>
                        </a:rPr>
                        <a:t> 360mg</a:t>
                      </a:r>
                      <a:endParaRPr lang="en-US" sz="8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tc hMerge="1">
                  <a:txBody>
                    <a:bodyPr/>
                    <a:lstStyle/>
                    <a:p>
                      <a:endParaRPr lang="en-US"/>
                    </a:p>
                  </a:txBody>
                  <a:tcPr/>
                </a:tc>
                <a:tc hMerge="1">
                  <a:txBody>
                    <a:bodyPr/>
                    <a:lstStyle/>
                    <a:p>
                      <a:pPr algn="l" rtl="0" fontAlgn="ctr"/>
                      <a:endParaRPr lang="en-US" sz="6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tc gridSpan="2">
                  <a:txBody>
                    <a:bodyPr/>
                    <a:lstStyle/>
                    <a:p>
                      <a:pPr algn="r" rtl="0" fontAlgn="ctr"/>
                      <a:r>
                        <a:rPr lang="en-US" sz="800" b="1" u="none" strike="noStrike" dirty="0">
                          <a:effectLst/>
                          <a:latin typeface="Arial" panose="020B0604020202020204" pitchFamily="34" charset="0"/>
                          <a:cs typeface="Arial" panose="020B0604020202020204" pitchFamily="34" charset="0"/>
                        </a:rPr>
                        <a:t>16%</a:t>
                      </a:r>
                      <a:endParaRPr lang="en-US" sz="8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tc hMerge="1">
                  <a:txBody>
                    <a:bodyPr/>
                    <a:lstStyle/>
                    <a:p>
                      <a:endParaRPr lang="en-US"/>
                    </a:p>
                  </a:txBody>
                  <a:tcPr/>
                </a:tc>
                <a:extLst>
                  <a:ext uri="{0D108BD9-81ED-4DB2-BD59-A6C34878D82A}">
                    <a16:rowId xmlns:a16="http://schemas.microsoft.com/office/drawing/2014/main" val="3784683824"/>
                  </a:ext>
                </a:extLst>
              </a:tr>
              <a:tr h="203200">
                <a:tc gridSpan="3">
                  <a:txBody>
                    <a:bodyPr/>
                    <a:lstStyle/>
                    <a:p>
                      <a:pPr marL="0" marR="0" lvl="0" indent="0" algn="l" defTabSz="685800" rtl="0" eaLnBrk="1" fontAlgn="ctr" latinLnBrk="0" hangingPunct="1">
                        <a:lnSpc>
                          <a:spcPct val="100000"/>
                        </a:lnSpc>
                        <a:spcBef>
                          <a:spcPts val="0"/>
                        </a:spcBef>
                        <a:spcAft>
                          <a:spcPts val="0"/>
                        </a:spcAft>
                        <a:buClrTx/>
                        <a:buSzTx/>
                        <a:buFontTx/>
                        <a:buNone/>
                        <a:tabLst/>
                        <a:defRPr/>
                      </a:pPr>
                      <a:r>
                        <a:rPr lang="en-US" sz="800" b="1" u="none" strike="noStrike" dirty="0">
                          <a:effectLst/>
                          <a:latin typeface="Arial" panose="020B0604020202020204" pitchFamily="34" charset="0"/>
                          <a:cs typeface="Arial" panose="020B0604020202020204" pitchFamily="34" charset="0"/>
                        </a:rPr>
                        <a:t> Total Carbohydrate </a:t>
                      </a:r>
                      <a:r>
                        <a:rPr lang="en-US" sz="800" u="none" strike="noStrike" dirty="0">
                          <a:effectLst/>
                          <a:latin typeface="Arial" panose="020B0604020202020204" pitchFamily="34" charset="0"/>
                          <a:cs typeface="Arial" panose="020B0604020202020204" pitchFamily="34" charset="0"/>
                        </a:rPr>
                        <a:t>23g</a:t>
                      </a:r>
                      <a:endParaRPr lang="en-US" sz="8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tc hMerge="1">
                  <a:txBody>
                    <a:bodyPr/>
                    <a:lstStyle/>
                    <a:p>
                      <a:endParaRPr lang="en-US"/>
                    </a:p>
                  </a:txBody>
                  <a:tcPr/>
                </a:tc>
                <a:tc hMerge="1">
                  <a:txBody>
                    <a:bodyPr/>
                    <a:lstStyle/>
                    <a:p>
                      <a:pPr marL="0" marR="0" lvl="0" indent="0" algn="l" defTabSz="685800" rtl="0" eaLnBrk="1" fontAlgn="ctr" latinLnBrk="0" hangingPunct="1">
                        <a:lnSpc>
                          <a:spcPct val="100000"/>
                        </a:lnSpc>
                        <a:spcBef>
                          <a:spcPts val="0"/>
                        </a:spcBef>
                        <a:spcAft>
                          <a:spcPts val="0"/>
                        </a:spcAft>
                        <a:buClrTx/>
                        <a:buSzTx/>
                        <a:buFontTx/>
                        <a:buNone/>
                        <a:tabLst/>
                        <a:defRPr/>
                      </a:pPr>
                      <a:endParaRPr lang="en-US" sz="6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tc gridSpan="2">
                  <a:txBody>
                    <a:bodyPr/>
                    <a:lstStyle/>
                    <a:p>
                      <a:pPr marL="0" marR="0" lvl="0" indent="0" algn="r" defTabSz="685800" rtl="0" eaLnBrk="1" fontAlgn="ctr" latinLnBrk="0" hangingPunct="1">
                        <a:lnSpc>
                          <a:spcPct val="100000"/>
                        </a:lnSpc>
                        <a:spcBef>
                          <a:spcPts val="0"/>
                        </a:spcBef>
                        <a:spcAft>
                          <a:spcPts val="0"/>
                        </a:spcAft>
                        <a:buClrTx/>
                        <a:buSzTx/>
                        <a:buFontTx/>
                        <a:buNone/>
                        <a:tabLst/>
                        <a:defRPr/>
                      </a:pPr>
                      <a:r>
                        <a:rPr lang="en-US" sz="800" b="1" u="none" strike="noStrike" dirty="0">
                          <a:effectLst/>
                          <a:latin typeface="Arial" panose="020B0604020202020204" pitchFamily="34" charset="0"/>
                          <a:cs typeface="Arial" panose="020B0604020202020204" pitchFamily="34" charset="0"/>
                        </a:rPr>
                        <a:t>8%</a:t>
                      </a:r>
                      <a:endParaRPr lang="en-US" sz="8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tc hMerge="1">
                  <a:txBody>
                    <a:bodyPr/>
                    <a:lstStyle/>
                    <a:p>
                      <a:endParaRPr lang="en-US"/>
                    </a:p>
                  </a:txBody>
                  <a:tcPr/>
                </a:tc>
                <a:extLst>
                  <a:ext uri="{0D108BD9-81ED-4DB2-BD59-A6C34878D82A}">
                    <a16:rowId xmlns:a16="http://schemas.microsoft.com/office/drawing/2014/main" val="2195880972"/>
                  </a:ext>
                </a:extLst>
              </a:tr>
              <a:tr h="203200">
                <a:tc gridSpan="3">
                  <a:txBody>
                    <a:bodyPr/>
                    <a:lstStyle/>
                    <a:p>
                      <a:pPr marL="0" marR="0" lvl="0" indent="0" algn="l" defTabSz="685800" rtl="0" eaLnBrk="1" fontAlgn="ctr" latinLnBrk="0" hangingPunct="1">
                        <a:lnSpc>
                          <a:spcPct val="100000"/>
                        </a:lnSpc>
                        <a:spcBef>
                          <a:spcPts val="0"/>
                        </a:spcBef>
                        <a:spcAft>
                          <a:spcPts val="0"/>
                        </a:spcAft>
                        <a:buClrTx/>
                        <a:buSzTx/>
                        <a:buFontTx/>
                        <a:buNone/>
                        <a:tabLst/>
                        <a:defRPr/>
                      </a:pPr>
                      <a:r>
                        <a:rPr lang="en-US" sz="800" b="0" u="none" strike="noStrike" dirty="0">
                          <a:effectLst/>
                          <a:latin typeface="Arial" panose="020B0604020202020204" pitchFamily="34" charset="0"/>
                          <a:cs typeface="Arial" panose="020B0604020202020204" pitchFamily="34" charset="0"/>
                        </a:rPr>
                        <a:t>      Dietary Fiber </a:t>
                      </a:r>
                      <a:r>
                        <a:rPr lang="en-US" sz="800" u="none" strike="noStrike" dirty="0">
                          <a:effectLst/>
                          <a:latin typeface="Arial" panose="020B0604020202020204" pitchFamily="34" charset="0"/>
                          <a:cs typeface="Arial" panose="020B0604020202020204" pitchFamily="34" charset="0"/>
                        </a:rPr>
                        <a:t>4g</a:t>
                      </a:r>
                      <a:endParaRPr lang="en-US" sz="8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tc hMerge="1">
                  <a:txBody>
                    <a:bodyPr/>
                    <a:lstStyle/>
                    <a:p>
                      <a:endParaRPr lang="en-US"/>
                    </a:p>
                  </a:txBody>
                  <a:tcPr/>
                </a:tc>
                <a:tc hMerge="1">
                  <a:txBody>
                    <a:bodyPr/>
                    <a:lstStyle/>
                    <a:p>
                      <a:pPr marL="0" marR="0" lvl="0" indent="0" algn="l" defTabSz="685800" rtl="0" eaLnBrk="1" fontAlgn="ctr" latinLnBrk="0" hangingPunct="1">
                        <a:lnSpc>
                          <a:spcPct val="100000"/>
                        </a:lnSpc>
                        <a:spcBef>
                          <a:spcPts val="0"/>
                        </a:spcBef>
                        <a:spcAft>
                          <a:spcPts val="0"/>
                        </a:spcAft>
                        <a:buClrTx/>
                        <a:buSzTx/>
                        <a:buFontTx/>
                        <a:buNone/>
                        <a:tabLst/>
                        <a:defRPr/>
                      </a:pPr>
                      <a:endParaRPr lang="en-US" sz="6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tc gridSpan="2">
                  <a:txBody>
                    <a:bodyPr/>
                    <a:lstStyle/>
                    <a:p>
                      <a:pPr marL="0" marR="0" lvl="0" indent="0" algn="r" defTabSz="685800" rtl="0" eaLnBrk="1" fontAlgn="ctr" latinLnBrk="0" hangingPunct="1">
                        <a:lnSpc>
                          <a:spcPct val="100000"/>
                        </a:lnSpc>
                        <a:spcBef>
                          <a:spcPts val="0"/>
                        </a:spcBef>
                        <a:spcAft>
                          <a:spcPts val="0"/>
                        </a:spcAft>
                        <a:buClrTx/>
                        <a:buSzTx/>
                        <a:buFontTx/>
                        <a:buNone/>
                        <a:tabLst/>
                        <a:defRPr/>
                      </a:pPr>
                      <a:r>
                        <a:rPr lang="en-US" sz="800" b="1" u="none" strike="noStrike" dirty="0">
                          <a:effectLst/>
                          <a:latin typeface="Arial" panose="020B0604020202020204" pitchFamily="34" charset="0"/>
                          <a:cs typeface="Arial" panose="020B0604020202020204" pitchFamily="34" charset="0"/>
                        </a:rPr>
                        <a:t>16%</a:t>
                      </a:r>
                      <a:endParaRPr lang="en-US" sz="8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tc hMerge="1">
                  <a:txBody>
                    <a:bodyPr/>
                    <a:lstStyle/>
                    <a:p>
                      <a:endParaRPr lang="en-US"/>
                    </a:p>
                  </a:txBody>
                  <a:tcPr/>
                </a:tc>
                <a:extLst>
                  <a:ext uri="{0D108BD9-81ED-4DB2-BD59-A6C34878D82A}">
                    <a16:rowId xmlns:a16="http://schemas.microsoft.com/office/drawing/2014/main" val="289011648"/>
                  </a:ext>
                </a:extLst>
              </a:tr>
              <a:tr h="203200">
                <a:tc gridSpan="3">
                  <a:txBody>
                    <a:bodyPr/>
                    <a:lstStyle/>
                    <a:p>
                      <a:pPr marL="0" marR="0" lvl="0" indent="0" algn="l" defTabSz="685800" rtl="0" eaLnBrk="1" fontAlgn="ctr" latinLnBrk="0" hangingPunct="1">
                        <a:lnSpc>
                          <a:spcPct val="100000"/>
                        </a:lnSpc>
                        <a:spcBef>
                          <a:spcPts val="0"/>
                        </a:spcBef>
                        <a:spcAft>
                          <a:spcPts val="0"/>
                        </a:spcAft>
                        <a:buClrTx/>
                        <a:buSzTx/>
                        <a:buFontTx/>
                        <a:buNone/>
                        <a:tabLst/>
                        <a:defRPr/>
                      </a:pPr>
                      <a:r>
                        <a:rPr lang="en-US" sz="800" b="0" u="none" strike="noStrike" dirty="0">
                          <a:effectLst/>
                          <a:latin typeface="Arial" panose="020B0604020202020204" pitchFamily="34" charset="0"/>
                          <a:cs typeface="Arial" panose="020B0604020202020204" pitchFamily="34" charset="0"/>
                        </a:rPr>
                        <a:t>      Total Sugars </a:t>
                      </a:r>
                      <a:r>
                        <a:rPr lang="en-US" sz="800" u="none" strike="noStrike" dirty="0">
                          <a:effectLst/>
                          <a:latin typeface="Arial" panose="020B0604020202020204" pitchFamily="34" charset="0"/>
                          <a:cs typeface="Arial" panose="020B0604020202020204" pitchFamily="34" charset="0"/>
                        </a:rPr>
                        <a:t>4g</a:t>
                      </a:r>
                      <a:endParaRPr lang="en-US" sz="8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tc hMerge="1">
                  <a:txBody>
                    <a:bodyPr/>
                    <a:lstStyle/>
                    <a:p>
                      <a:endParaRPr lang="en-US"/>
                    </a:p>
                  </a:txBody>
                  <a:tcPr/>
                </a:tc>
                <a:tc hMerge="1">
                  <a:txBody>
                    <a:bodyPr/>
                    <a:lstStyle/>
                    <a:p>
                      <a:pPr marL="0" marR="0" lvl="0" indent="0" algn="l" defTabSz="685800" rtl="0" eaLnBrk="1" fontAlgn="ctr" latinLnBrk="0" hangingPunct="1">
                        <a:lnSpc>
                          <a:spcPct val="100000"/>
                        </a:lnSpc>
                        <a:spcBef>
                          <a:spcPts val="0"/>
                        </a:spcBef>
                        <a:spcAft>
                          <a:spcPts val="0"/>
                        </a:spcAft>
                        <a:buClrTx/>
                        <a:buSzTx/>
                        <a:buFontTx/>
                        <a:buNone/>
                        <a:tabLst/>
                        <a:defRPr/>
                      </a:pPr>
                      <a:endParaRPr lang="en-US" sz="6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tc gridSpan="2">
                  <a:txBody>
                    <a:bodyPr/>
                    <a:lstStyle/>
                    <a:p>
                      <a:pPr algn="r" rtl="0" fontAlgn="ctr"/>
                      <a:endParaRPr lang="en-US" sz="8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tc hMerge="1">
                  <a:txBody>
                    <a:bodyPr/>
                    <a:lstStyle/>
                    <a:p>
                      <a:endParaRPr lang="en-US"/>
                    </a:p>
                  </a:txBody>
                  <a:tcPr/>
                </a:tc>
                <a:extLst>
                  <a:ext uri="{0D108BD9-81ED-4DB2-BD59-A6C34878D82A}">
                    <a16:rowId xmlns:a16="http://schemas.microsoft.com/office/drawing/2014/main" val="463747998"/>
                  </a:ext>
                </a:extLst>
              </a:tr>
              <a:tr h="203200">
                <a:tc>
                  <a:txBody>
                    <a:bodyPr/>
                    <a:lstStyle/>
                    <a:p>
                      <a:pPr marL="0" marR="0" lvl="0" indent="0" algn="l" defTabSz="685800" rtl="0" eaLnBrk="1" fontAlgn="ctr" latinLnBrk="0" hangingPunct="1">
                        <a:lnSpc>
                          <a:spcPct val="100000"/>
                        </a:lnSpc>
                        <a:spcBef>
                          <a:spcPts val="0"/>
                        </a:spcBef>
                        <a:spcAft>
                          <a:spcPts val="0"/>
                        </a:spcAft>
                        <a:buClrTx/>
                        <a:buSzTx/>
                        <a:buFontTx/>
                        <a:buNone/>
                        <a:tabLst/>
                        <a:defRPr/>
                      </a:pPr>
                      <a:endParaRPr lang="en-US" sz="8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tc gridSpan="3">
                  <a:txBody>
                    <a:bodyPr/>
                    <a:lstStyle/>
                    <a:p>
                      <a:pPr marL="0" marR="0" lvl="0" indent="0" algn="l" defTabSz="685800" rtl="0" eaLnBrk="1" fontAlgn="ctr" latinLnBrk="0" hangingPunct="1">
                        <a:lnSpc>
                          <a:spcPct val="100000"/>
                        </a:lnSpc>
                        <a:spcBef>
                          <a:spcPts val="0"/>
                        </a:spcBef>
                        <a:spcAft>
                          <a:spcPts val="0"/>
                        </a:spcAft>
                        <a:buClrTx/>
                        <a:buSzTx/>
                        <a:buFontTx/>
                        <a:buNone/>
                        <a:tabLst/>
                        <a:defRPr/>
                      </a:pPr>
                      <a:r>
                        <a:rPr lang="en-US" sz="800" u="none" strike="noStrike" dirty="0">
                          <a:effectLst/>
                          <a:latin typeface="Arial" panose="020B0604020202020204" pitchFamily="34" charset="0"/>
                          <a:cs typeface="Arial" panose="020B0604020202020204" pitchFamily="34" charset="0"/>
                        </a:rPr>
                        <a:t>Includes 0g Added Sugars</a:t>
                      </a:r>
                      <a:endParaRPr lang="en-US" sz="8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tc hMerge="1">
                  <a:txBody>
                    <a:bodyPr/>
                    <a:lstStyle/>
                    <a:p>
                      <a:pPr marL="0" marR="0" lvl="0" indent="0" algn="l" defTabSz="685800" rtl="0" eaLnBrk="1" fontAlgn="ctr" latinLnBrk="0" hangingPunct="1">
                        <a:lnSpc>
                          <a:spcPct val="100000"/>
                        </a:lnSpc>
                        <a:spcBef>
                          <a:spcPts val="0"/>
                        </a:spcBef>
                        <a:spcAft>
                          <a:spcPts val="0"/>
                        </a:spcAft>
                        <a:buClrTx/>
                        <a:buSzTx/>
                        <a:buFontTx/>
                        <a:buNone/>
                        <a:tabLst/>
                        <a:defRPr/>
                      </a:pPr>
                      <a:endParaRPr lang="en-US" sz="6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tc hMerge="1">
                  <a:txBody>
                    <a:bodyPr/>
                    <a:lstStyle/>
                    <a:p>
                      <a:pPr marL="0" marR="0" lvl="0" indent="0" algn="r" defTabSz="685800" rtl="0" eaLnBrk="1" fontAlgn="ctr" latinLnBrk="0" hangingPunct="1">
                        <a:lnSpc>
                          <a:spcPct val="100000"/>
                        </a:lnSpc>
                        <a:spcBef>
                          <a:spcPts val="0"/>
                        </a:spcBef>
                        <a:spcAft>
                          <a:spcPts val="0"/>
                        </a:spcAft>
                        <a:buClrTx/>
                        <a:buSzTx/>
                        <a:buFontTx/>
                        <a:buNone/>
                        <a:tabLst/>
                        <a:defRPr/>
                      </a:pPr>
                      <a:endParaRPr lang="en-US" sz="8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tc>
                <a:tc>
                  <a:txBody>
                    <a:bodyPr/>
                    <a:lstStyle/>
                    <a:p>
                      <a:pPr marL="0" marR="0" lvl="0" indent="0" algn="r" defTabSz="685800" rtl="0" eaLnBrk="1" fontAlgn="ctr" latinLnBrk="0" hangingPunct="1">
                        <a:lnSpc>
                          <a:spcPct val="100000"/>
                        </a:lnSpc>
                        <a:spcBef>
                          <a:spcPts val="0"/>
                        </a:spcBef>
                        <a:spcAft>
                          <a:spcPts val="0"/>
                        </a:spcAft>
                        <a:buClrTx/>
                        <a:buSzTx/>
                        <a:buFontTx/>
                        <a:buNone/>
                        <a:tabLst/>
                        <a:defRPr/>
                      </a:pPr>
                      <a:r>
                        <a:rPr lang="en-US" sz="800" b="1" u="none" strike="noStrike" dirty="0">
                          <a:effectLst/>
                          <a:latin typeface="Arial" panose="020B0604020202020204" pitchFamily="34" charset="0"/>
                          <a:cs typeface="Arial" panose="020B0604020202020204" pitchFamily="34" charset="0"/>
                        </a:rPr>
                        <a:t>0%</a:t>
                      </a:r>
                      <a:endParaRPr lang="en-US" sz="8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extLst>
                  <a:ext uri="{0D108BD9-81ED-4DB2-BD59-A6C34878D82A}">
                    <a16:rowId xmlns:a16="http://schemas.microsoft.com/office/drawing/2014/main" val="1003190576"/>
                  </a:ext>
                </a:extLst>
              </a:tr>
              <a:tr h="203200">
                <a:tc gridSpan="3">
                  <a:txBody>
                    <a:bodyPr/>
                    <a:lstStyle/>
                    <a:p>
                      <a:pPr marL="0" marR="0" lvl="0" indent="0" algn="l" defTabSz="685800" rtl="0" eaLnBrk="1" fontAlgn="ctr" latinLnBrk="0" hangingPunct="1">
                        <a:lnSpc>
                          <a:spcPct val="100000"/>
                        </a:lnSpc>
                        <a:spcBef>
                          <a:spcPts val="0"/>
                        </a:spcBef>
                        <a:spcAft>
                          <a:spcPts val="0"/>
                        </a:spcAft>
                        <a:buClrTx/>
                        <a:buSzTx/>
                        <a:buFontTx/>
                        <a:buNone/>
                        <a:tabLst/>
                        <a:defRPr/>
                      </a:pPr>
                      <a:r>
                        <a:rPr lang="en-US" sz="800" b="1" i="0" u="none" strike="noStrike" dirty="0">
                          <a:solidFill>
                            <a:srgbClr val="000000"/>
                          </a:solidFill>
                          <a:effectLst/>
                          <a:latin typeface="Arial" panose="020B0604020202020204" pitchFamily="34" charset="0"/>
                          <a:cs typeface="Arial" panose="020B0604020202020204" pitchFamily="34" charset="0"/>
                        </a:rPr>
                        <a:t> Protein</a:t>
                      </a:r>
                      <a:r>
                        <a:rPr lang="en-US" sz="800" b="0" i="0" u="none" strike="noStrike" dirty="0">
                          <a:solidFill>
                            <a:srgbClr val="000000"/>
                          </a:solidFill>
                          <a:effectLst/>
                          <a:latin typeface="Arial" panose="020B0604020202020204" pitchFamily="34" charset="0"/>
                          <a:cs typeface="Arial" panose="020B0604020202020204" pitchFamily="34" charset="0"/>
                        </a:rPr>
                        <a:t> 7g</a:t>
                      </a:r>
                    </a:p>
                  </a:txBody>
                  <a:tcPr marL="9525" marR="9525" marT="9525" marB="0" anchor="ctr"/>
                </a:tc>
                <a:tc hMerge="1">
                  <a:txBody>
                    <a:bodyPr/>
                    <a:lstStyle/>
                    <a:p>
                      <a:endParaRPr lang="en-US"/>
                    </a:p>
                  </a:txBody>
                  <a:tcPr/>
                </a:tc>
                <a:tc hMerge="1">
                  <a:txBody>
                    <a:bodyPr/>
                    <a:lstStyle/>
                    <a:p>
                      <a:pPr marL="0" marR="0" lvl="0" indent="0" algn="l" defTabSz="685800" rtl="0" eaLnBrk="1" fontAlgn="ctr" latinLnBrk="0" hangingPunct="1">
                        <a:lnSpc>
                          <a:spcPct val="100000"/>
                        </a:lnSpc>
                        <a:spcBef>
                          <a:spcPts val="0"/>
                        </a:spcBef>
                        <a:spcAft>
                          <a:spcPts val="0"/>
                        </a:spcAft>
                        <a:buClrTx/>
                        <a:buSzTx/>
                        <a:buFontTx/>
                        <a:buNone/>
                        <a:tabLst/>
                        <a:defRPr/>
                      </a:pPr>
                      <a:endParaRPr lang="en-US" sz="6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tc gridSpan="2">
                  <a:txBody>
                    <a:bodyPr/>
                    <a:lstStyle/>
                    <a:p>
                      <a:pPr marL="0" marR="0" lvl="0" indent="0" algn="r" defTabSz="685800" rtl="0" eaLnBrk="1" fontAlgn="ctr" latinLnBrk="0" hangingPunct="1">
                        <a:lnSpc>
                          <a:spcPct val="100000"/>
                        </a:lnSpc>
                        <a:spcBef>
                          <a:spcPts val="0"/>
                        </a:spcBef>
                        <a:spcAft>
                          <a:spcPts val="0"/>
                        </a:spcAft>
                        <a:buClrTx/>
                        <a:buSzTx/>
                        <a:buFontTx/>
                        <a:buNone/>
                        <a:tabLst/>
                        <a:defRPr/>
                      </a:pPr>
                      <a:r>
                        <a:rPr lang="en-US" sz="800" b="1" u="none" strike="noStrike" dirty="0">
                          <a:effectLst/>
                          <a:latin typeface="Arial" panose="020B0604020202020204" pitchFamily="34" charset="0"/>
                          <a:cs typeface="Arial" panose="020B0604020202020204" pitchFamily="34" charset="0"/>
                        </a:rPr>
                        <a:t>11%</a:t>
                      </a:r>
                      <a:endParaRPr lang="en-US" sz="8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tc hMerge="1">
                  <a:txBody>
                    <a:bodyPr/>
                    <a:lstStyle/>
                    <a:p>
                      <a:endParaRPr lang="en-US"/>
                    </a:p>
                  </a:txBody>
                  <a:tcPr/>
                </a:tc>
                <a:extLst>
                  <a:ext uri="{0D108BD9-81ED-4DB2-BD59-A6C34878D82A}">
                    <a16:rowId xmlns:a16="http://schemas.microsoft.com/office/drawing/2014/main" val="2642292789"/>
                  </a:ext>
                </a:extLst>
              </a:tr>
              <a:tr h="203200">
                <a:tc gridSpan="5">
                  <a:txBody>
                    <a:bodyPr/>
                    <a:lstStyle/>
                    <a:p>
                      <a:pPr algn="ctr" rtl="0" fontAlgn="ctr"/>
                      <a:r>
                        <a:rPr lang="en-US" sz="800" b="0" i="0" u="none" strike="noStrike" dirty="0">
                          <a:solidFill>
                            <a:srgbClr val="000000"/>
                          </a:solidFill>
                          <a:effectLst/>
                          <a:latin typeface="Arial" panose="020B0604020202020204" pitchFamily="34" charset="0"/>
                          <a:cs typeface="Arial" panose="020B0604020202020204" pitchFamily="34" charset="0"/>
                        </a:rPr>
                        <a:t>⎯⎯⎯⎯⎯⎯⎯⎯⎯⎯⎯⎯⎯⎯⎯⎯⎯⎯⎯⎯⎯⎯⎯⎯⎯⎯⎯⎯⎯⎯⎯⎯⎯⎯⎯⎯⎯⎯⎯⎯⎯</a:t>
                      </a:r>
                      <a:endParaRPr lang="en-US" sz="6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3508778178"/>
                  </a:ext>
                </a:extLst>
              </a:tr>
              <a:tr h="203200">
                <a:tc gridSpan="2">
                  <a:txBody>
                    <a:bodyPr/>
                    <a:lstStyle/>
                    <a:p>
                      <a:pPr algn="l" rtl="0" fontAlgn="ctr"/>
                      <a:r>
                        <a:rPr lang="en-US" sz="800" u="none" strike="noStrike" dirty="0">
                          <a:effectLst/>
                          <a:latin typeface="Arial" panose="020B0604020202020204" pitchFamily="34" charset="0"/>
                          <a:cs typeface="Arial" panose="020B0604020202020204" pitchFamily="34" charset="0"/>
                        </a:rPr>
                        <a:t> Vitamin D 0mcg 0%</a:t>
                      </a:r>
                      <a:endParaRPr lang="en-US" sz="8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tc hMerge="1">
                  <a:txBody>
                    <a:bodyPr/>
                    <a:lstStyle/>
                    <a:p>
                      <a:endParaRPr lang="en-US"/>
                    </a:p>
                  </a:txBody>
                  <a:tcPr/>
                </a:tc>
                <a:tc gridSpan="3">
                  <a:txBody>
                    <a:bodyPr/>
                    <a:lstStyle/>
                    <a:p>
                      <a:pPr algn="l" rtl="0" fontAlgn="ctr"/>
                      <a:r>
                        <a:rPr lang="en-US" sz="800" u="none" strike="noStrike" dirty="0">
                          <a:effectLst/>
                          <a:latin typeface="Arial" panose="020B0604020202020204" pitchFamily="34" charset="0"/>
                          <a:cs typeface="Arial" panose="020B0604020202020204" pitchFamily="34" charset="0"/>
                        </a:rPr>
                        <a:t>Calcium 20mg 0%</a:t>
                      </a:r>
                      <a:endParaRPr lang="en-US" sz="8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tc hMerge="1">
                  <a:txBody>
                    <a:bodyPr/>
                    <a:lstStyle/>
                    <a:p>
                      <a:pPr algn="r" rtl="0" fontAlgn="ctr"/>
                      <a:r>
                        <a:rPr lang="en-US" sz="800" u="none" strike="noStrike" dirty="0">
                          <a:effectLst/>
                          <a:latin typeface="Arial" panose="020B0604020202020204" pitchFamily="34" charset="0"/>
                          <a:cs typeface="Arial" panose="020B0604020202020204" pitchFamily="34" charset="0"/>
                        </a:rPr>
                        <a:t>Calcium 20mg 0%</a:t>
                      </a:r>
                      <a:endParaRPr lang="en-US" sz="8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tc hMerge="1">
                  <a:txBody>
                    <a:bodyPr/>
                    <a:lstStyle/>
                    <a:p>
                      <a:endParaRPr lang="en-US"/>
                    </a:p>
                  </a:txBody>
                  <a:tcPr/>
                </a:tc>
                <a:extLst>
                  <a:ext uri="{0D108BD9-81ED-4DB2-BD59-A6C34878D82A}">
                    <a16:rowId xmlns:a16="http://schemas.microsoft.com/office/drawing/2014/main" val="1768460401"/>
                  </a:ext>
                </a:extLst>
              </a:tr>
              <a:tr h="203200">
                <a:tc gridSpan="2">
                  <a:txBody>
                    <a:bodyPr/>
                    <a:lstStyle/>
                    <a:p>
                      <a:pPr algn="l" rtl="0" fontAlgn="ctr"/>
                      <a:r>
                        <a:rPr lang="en-US" sz="800" u="none" strike="noStrike" dirty="0">
                          <a:effectLst/>
                          <a:latin typeface="Arial" panose="020B0604020202020204" pitchFamily="34" charset="0"/>
                          <a:cs typeface="Arial" panose="020B0604020202020204" pitchFamily="34" charset="0"/>
                        </a:rPr>
                        <a:t> Iron 1.6mg 8%</a:t>
                      </a:r>
                      <a:endParaRPr lang="en-US" sz="8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tc hMerge="1">
                  <a:txBody>
                    <a:bodyPr/>
                    <a:lstStyle/>
                    <a:p>
                      <a:endParaRPr lang="en-US"/>
                    </a:p>
                  </a:txBody>
                  <a:tcPr/>
                </a:tc>
                <a:tc gridSpan="3">
                  <a:txBody>
                    <a:bodyPr/>
                    <a:lstStyle/>
                    <a:p>
                      <a:pPr algn="l" rtl="0" fontAlgn="ctr"/>
                      <a:r>
                        <a:rPr lang="en-US" sz="800" u="none" strike="noStrike" dirty="0">
                          <a:effectLst/>
                          <a:latin typeface="Arial" panose="020B0604020202020204" pitchFamily="34" charset="0"/>
                          <a:cs typeface="Arial" panose="020B0604020202020204" pitchFamily="34" charset="0"/>
                        </a:rPr>
                        <a:t>Potassium 320mg 6%</a:t>
                      </a:r>
                      <a:endParaRPr lang="en-US" sz="8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tc hMerge="1">
                  <a:txBody>
                    <a:bodyPr/>
                    <a:lstStyle/>
                    <a:p>
                      <a:pPr algn="r" rtl="0" fontAlgn="ctr"/>
                      <a:r>
                        <a:rPr lang="en-US" sz="800" u="none" strike="noStrike" dirty="0">
                          <a:effectLst/>
                          <a:latin typeface="Arial" panose="020B0604020202020204" pitchFamily="34" charset="0"/>
                          <a:cs typeface="Arial" panose="020B0604020202020204" pitchFamily="34" charset="0"/>
                        </a:rPr>
                        <a:t>Potassium 320mg 6%</a:t>
                      </a:r>
                      <a:endParaRPr lang="en-US" sz="8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tc hMerge="1">
                  <a:txBody>
                    <a:bodyPr/>
                    <a:lstStyle/>
                    <a:p>
                      <a:endParaRPr lang="en-US"/>
                    </a:p>
                  </a:txBody>
                  <a:tcPr/>
                </a:tc>
                <a:extLst>
                  <a:ext uri="{0D108BD9-81ED-4DB2-BD59-A6C34878D82A}">
                    <a16:rowId xmlns:a16="http://schemas.microsoft.com/office/drawing/2014/main" val="1977573779"/>
                  </a:ext>
                </a:extLst>
              </a:tr>
              <a:tr h="203200">
                <a:tc gridSpan="5">
                  <a:txBody>
                    <a:bodyPr/>
                    <a:lstStyle/>
                    <a:p>
                      <a:pPr marL="0" marR="0" lvl="0" indent="0" algn="ctr" defTabSz="685800" rtl="0" eaLnBrk="1" fontAlgn="ctr" latinLnBrk="0" hangingPunct="1">
                        <a:lnSpc>
                          <a:spcPct val="100000"/>
                        </a:lnSpc>
                        <a:spcBef>
                          <a:spcPts val="0"/>
                        </a:spcBef>
                        <a:spcAft>
                          <a:spcPts val="0"/>
                        </a:spcAft>
                        <a:buClrTx/>
                        <a:buSzTx/>
                        <a:buFontTx/>
                        <a:buNone/>
                        <a:tabLst/>
                        <a:defRPr/>
                      </a:pPr>
                      <a:r>
                        <a:rPr lang="en-US" sz="800" b="0" i="0" u="none" strike="noStrike" dirty="0">
                          <a:solidFill>
                            <a:srgbClr val="000000"/>
                          </a:solidFill>
                          <a:effectLst/>
                          <a:latin typeface="Arial" panose="020B0604020202020204" pitchFamily="34" charset="0"/>
                          <a:cs typeface="Arial" panose="020B0604020202020204" pitchFamily="34" charset="0"/>
                        </a:rPr>
                        <a:t>⎯⎯⎯⎯⎯⎯⎯⎯⎯⎯⎯⎯⎯⎯⎯⎯⎯⎯⎯⎯⎯⎯⎯⎯⎯⎯⎯⎯⎯⎯⎯⎯⎯⎯⎯⎯⎯⎯⎯⎯⎯⎯</a:t>
                      </a:r>
                      <a:endParaRPr lang="en-US" sz="800" u="none" strike="noStrike" dirty="0">
                        <a:effectLst/>
                        <a:latin typeface="Arial" panose="020B0604020202020204" pitchFamily="34" charset="0"/>
                        <a:cs typeface="Arial" panose="020B0604020202020204" pitchFamily="34" charset="0"/>
                      </a:endParaRPr>
                    </a:p>
                    <a:p>
                      <a:pPr algn="l" rtl="0" fontAlgn="ctr"/>
                      <a:r>
                        <a:rPr lang="en-US" sz="800" u="none" strike="noStrike" dirty="0">
                          <a:effectLst/>
                          <a:latin typeface="Arial" panose="020B0604020202020204" pitchFamily="34" charset="0"/>
                          <a:cs typeface="Arial" panose="020B0604020202020204" pitchFamily="34" charset="0"/>
                        </a:rPr>
                        <a:t> *The % Daily Value (DV) tells you how much a nutrient in a serving of food contributes to a daily diet. 2,000 calories a day is used for general nutrition advice.</a:t>
                      </a:r>
                    </a:p>
                    <a:p>
                      <a:pPr algn="l" rtl="0" fontAlgn="ctr"/>
                      <a:endParaRPr lang="en-US" sz="6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2824348777"/>
                  </a:ext>
                </a:extLst>
              </a:tr>
            </a:tbl>
          </a:graphicData>
        </a:graphic>
      </p:graphicFrame>
      <p:graphicFrame>
        <p:nvGraphicFramePr>
          <p:cNvPr id="2" name="Table 1">
            <a:extLst>
              <a:ext uri="{FF2B5EF4-FFF2-40B4-BE49-F238E27FC236}">
                <a16:creationId xmlns:a16="http://schemas.microsoft.com/office/drawing/2014/main" id="{0B0CD38F-611B-9940-8FD5-82F2B926406E}"/>
              </a:ext>
            </a:extLst>
          </p:cNvPr>
          <p:cNvGraphicFramePr>
            <a:graphicFrameLocks noGrp="1"/>
          </p:cNvGraphicFramePr>
          <p:nvPr>
            <p:extLst>
              <p:ext uri="{D42A27DB-BD31-4B8C-83A1-F6EECF244321}">
                <p14:modId xmlns:p14="http://schemas.microsoft.com/office/powerpoint/2010/main" val="1990156281"/>
              </p:ext>
            </p:extLst>
          </p:nvPr>
        </p:nvGraphicFramePr>
        <p:xfrm>
          <a:off x="2556275" y="1772057"/>
          <a:ext cx="4198486" cy="5396865"/>
        </p:xfrm>
        <a:graphic>
          <a:graphicData uri="http://schemas.openxmlformats.org/drawingml/2006/table">
            <a:tbl>
              <a:tblPr firstRow="1" bandRow="1">
                <a:tableStyleId>{5C22544A-7EE6-4342-B048-85BDC9FD1C3A}</a:tableStyleId>
              </a:tblPr>
              <a:tblGrid>
                <a:gridCol w="742096">
                  <a:extLst>
                    <a:ext uri="{9D8B030D-6E8A-4147-A177-3AD203B41FA5}">
                      <a16:colId xmlns:a16="http://schemas.microsoft.com/office/drawing/2014/main" val="262163051"/>
                    </a:ext>
                  </a:extLst>
                </a:gridCol>
                <a:gridCol w="1104023">
                  <a:extLst>
                    <a:ext uri="{9D8B030D-6E8A-4147-A177-3AD203B41FA5}">
                      <a16:colId xmlns:a16="http://schemas.microsoft.com/office/drawing/2014/main" val="3917564109"/>
                    </a:ext>
                  </a:extLst>
                </a:gridCol>
                <a:gridCol w="108749">
                  <a:extLst>
                    <a:ext uri="{9D8B030D-6E8A-4147-A177-3AD203B41FA5}">
                      <a16:colId xmlns:a16="http://schemas.microsoft.com/office/drawing/2014/main" val="2724980985"/>
                    </a:ext>
                  </a:extLst>
                </a:gridCol>
                <a:gridCol w="995689">
                  <a:extLst>
                    <a:ext uri="{9D8B030D-6E8A-4147-A177-3AD203B41FA5}">
                      <a16:colId xmlns:a16="http://schemas.microsoft.com/office/drawing/2014/main" val="205876676"/>
                    </a:ext>
                  </a:extLst>
                </a:gridCol>
                <a:gridCol w="1247929">
                  <a:extLst>
                    <a:ext uri="{9D8B030D-6E8A-4147-A177-3AD203B41FA5}">
                      <a16:colId xmlns:a16="http://schemas.microsoft.com/office/drawing/2014/main" val="2151339539"/>
                    </a:ext>
                  </a:extLst>
                </a:gridCol>
              </a:tblGrid>
              <a:tr h="215900">
                <a:tc gridSpan="5">
                  <a:txBody>
                    <a:bodyPr/>
                    <a:lstStyle/>
                    <a:p>
                      <a:pPr algn="l" rtl="0" fontAlgn="ctr"/>
                      <a:r>
                        <a:rPr lang="en-US" sz="1100" u="none" strike="noStrike" dirty="0">
                          <a:effectLst/>
                          <a:latin typeface="Arial" panose="020B0604020202020204" pitchFamily="34" charset="0"/>
                          <a:cs typeface="Arial" panose="020B0604020202020204" pitchFamily="34" charset="0"/>
                        </a:rPr>
                        <a:t> Ingredients</a:t>
                      </a:r>
                      <a:endParaRPr lang="en-US" sz="1100" b="1" i="0" u="none" strike="noStrike" dirty="0">
                        <a:solidFill>
                          <a:srgbClr val="FFFFFF"/>
                        </a:solidFill>
                        <a:effectLst/>
                        <a:latin typeface="Arial" panose="020B0604020202020204" pitchFamily="34" charset="0"/>
                        <a:cs typeface="Arial" panose="020B0604020202020204" pitchFamily="34" charset="0"/>
                      </a:endParaRPr>
                    </a:p>
                  </a:txBody>
                  <a:tcPr marL="9525" marR="9525" marT="9525" marB="0" anchor="ctr">
                    <a:solidFill>
                      <a:schemeClr val="accent3"/>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928024288"/>
                  </a:ext>
                </a:extLst>
              </a:tr>
              <a:tr h="228600">
                <a:tc gridSpan="5">
                  <a:txBody>
                    <a:bodyPr/>
                    <a:lstStyle/>
                    <a:p>
                      <a:pPr algn="l" rtl="0" fontAlgn="ctr"/>
                      <a:r>
                        <a:rPr lang="en-US" sz="850" u="none" strike="noStrike" dirty="0">
                          <a:effectLst/>
                          <a:latin typeface="Arial" panose="020B0604020202020204" pitchFamily="34" charset="0"/>
                          <a:cs typeface="Arial" panose="020B0604020202020204" pitchFamily="34" charset="0"/>
                        </a:rPr>
                        <a:t>Prepared Organic Chick Peas, Water, Sea Salt.</a:t>
                      </a:r>
                      <a:endParaRPr lang="en-US" sz="85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no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2798855667"/>
                  </a:ext>
                </a:extLst>
              </a:tr>
              <a:tr h="203200">
                <a:tc gridSpan="5">
                  <a:txBody>
                    <a:bodyPr/>
                    <a:lstStyle/>
                    <a:p>
                      <a:pPr algn="l" rtl="0" fontAlgn="ctr"/>
                      <a:r>
                        <a:rPr lang="en-US" sz="1100" b="1" u="none" strike="noStrike" kern="1200" dirty="0">
                          <a:solidFill>
                            <a:schemeClr val="lt1"/>
                          </a:solidFill>
                          <a:effectLst/>
                          <a:latin typeface="Arial" panose="020B0604020202020204" pitchFamily="34" charset="0"/>
                          <a:ea typeface="+mn-ea"/>
                          <a:cs typeface="Arial" panose="020B0604020202020204" pitchFamily="34" charset="0"/>
                        </a:rPr>
                        <a:t> Case Specifications</a:t>
                      </a:r>
                    </a:p>
                  </a:txBody>
                  <a:tcPr marL="9525" marR="9525" marT="9525" marB="0" anchor="ctr">
                    <a:solidFill>
                      <a:schemeClr val="accent3"/>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2569788148"/>
                  </a:ext>
                </a:extLst>
              </a:tr>
              <a:tr h="203200">
                <a:tc>
                  <a:txBody>
                    <a:bodyPr/>
                    <a:lstStyle/>
                    <a:p>
                      <a:pPr algn="l" rtl="0" fontAlgn="ctr"/>
                      <a:r>
                        <a:rPr lang="en-US" sz="850" u="none" strike="noStrike" dirty="0">
                          <a:effectLst/>
                          <a:latin typeface="Arial" panose="020B0604020202020204" pitchFamily="34" charset="0"/>
                          <a:cs typeface="Arial" panose="020B0604020202020204" pitchFamily="34" charset="0"/>
                        </a:rPr>
                        <a:t> GTIN</a:t>
                      </a:r>
                      <a:endParaRPr lang="en-US" sz="85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tc>
                  <a:txBody>
                    <a:bodyPr/>
                    <a:lstStyle/>
                    <a:p>
                      <a:pPr algn="l" rtl="0" fontAlgn="ctr"/>
                      <a:r>
                        <a:rPr lang="en-US" sz="800" u="none" strike="noStrike">
                          <a:effectLst/>
                          <a:latin typeface="Arial" panose="020B0604020202020204" pitchFamily="34" charset="0"/>
                          <a:cs typeface="Arial" panose="020B0604020202020204" pitchFamily="34" charset="0"/>
                        </a:rPr>
                        <a:t> 10039400017070</a:t>
                      </a:r>
                      <a:endParaRPr lang="en-US" sz="85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tc gridSpan="2">
                  <a:txBody>
                    <a:bodyPr/>
                    <a:lstStyle/>
                    <a:p>
                      <a:pPr algn="l" rtl="0" fontAlgn="ctr"/>
                      <a:r>
                        <a:rPr lang="en-US" sz="850" u="none" strike="noStrike">
                          <a:effectLst/>
                          <a:latin typeface="Arial" panose="020B0604020202020204" pitchFamily="34" charset="0"/>
                          <a:cs typeface="Arial" panose="020B0604020202020204" pitchFamily="34" charset="0"/>
                        </a:rPr>
                        <a:t> Case Gross Weight</a:t>
                      </a:r>
                      <a:endParaRPr lang="en-US" sz="8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tc hMerge="1">
                  <a:txBody>
                    <a:bodyPr/>
                    <a:lstStyle/>
                    <a:p>
                      <a:pPr algn="l" rtl="0" fontAlgn="ctr"/>
                      <a:r>
                        <a:rPr lang="en-US" sz="850" u="none" strike="noStrike" dirty="0">
                          <a:effectLst/>
                          <a:latin typeface="Arial" panose="020B0604020202020204" pitchFamily="34" charset="0"/>
                          <a:cs typeface="Arial" panose="020B0604020202020204" pitchFamily="34" charset="0"/>
                        </a:rPr>
                        <a:t> Case Gross Weight</a:t>
                      </a:r>
                      <a:endParaRPr lang="en-US" sz="85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tc>
                  <a:txBody>
                    <a:bodyPr/>
                    <a:lstStyle/>
                    <a:p>
                      <a:pPr algn="l" rtl="0" fontAlgn="ctr"/>
                      <a:r>
                        <a:rPr lang="en-US" sz="800" u="none" strike="noStrike" dirty="0">
                          <a:effectLst/>
                          <a:latin typeface="Arial" panose="020B0604020202020204" pitchFamily="34" charset="0"/>
                          <a:cs typeface="Arial" panose="020B0604020202020204" pitchFamily="34" charset="0"/>
                        </a:rPr>
                        <a:t> 45.66 LB</a:t>
                      </a:r>
                      <a:endParaRPr lang="en-US" sz="8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extLst>
                  <a:ext uri="{0D108BD9-81ED-4DB2-BD59-A6C34878D82A}">
                    <a16:rowId xmlns:a16="http://schemas.microsoft.com/office/drawing/2014/main" val="3928361105"/>
                  </a:ext>
                </a:extLst>
              </a:tr>
              <a:tr h="203200">
                <a:tc>
                  <a:txBody>
                    <a:bodyPr/>
                    <a:lstStyle/>
                    <a:p>
                      <a:pPr algn="l" rtl="0" fontAlgn="ctr"/>
                      <a:r>
                        <a:rPr lang="en-US" sz="850" u="none" strike="noStrike" dirty="0">
                          <a:effectLst/>
                          <a:latin typeface="Arial" panose="020B0604020202020204" pitchFamily="34" charset="0"/>
                          <a:cs typeface="Arial" panose="020B0604020202020204" pitchFamily="34" charset="0"/>
                        </a:rPr>
                        <a:t> Pack Size</a:t>
                      </a:r>
                      <a:endParaRPr lang="en-US" sz="85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tc>
                  <a:txBody>
                    <a:bodyPr/>
                    <a:lstStyle/>
                    <a:p>
                      <a:pPr algn="l" rtl="0" fontAlgn="ctr"/>
                      <a:r>
                        <a:rPr lang="en-US" sz="800" u="none" strike="noStrike">
                          <a:effectLst/>
                          <a:latin typeface="Arial" panose="020B0604020202020204" pitchFamily="34" charset="0"/>
                          <a:cs typeface="Arial" panose="020B0604020202020204" pitchFamily="34" charset="0"/>
                        </a:rPr>
                        <a:t> 6/110 oz</a:t>
                      </a:r>
                      <a:endParaRPr lang="en-US" sz="85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tc gridSpan="2">
                  <a:txBody>
                    <a:bodyPr/>
                    <a:lstStyle/>
                    <a:p>
                      <a:pPr algn="l" rtl="0" fontAlgn="ctr"/>
                      <a:r>
                        <a:rPr lang="en-US" sz="850" u="none" strike="noStrike">
                          <a:effectLst/>
                          <a:latin typeface="Arial" panose="020B0604020202020204" pitchFamily="34" charset="0"/>
                          <a:cs typeface="Arial" panose="020B0604020202020204" pitchFamily="34" charset="0"/>
                        </a:rPr>
                        <a:t> Case Net Weight</a:t>
                      </a:r>
                      <a:endParaRPr lang="en-US" sz="8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tc hMerge="1">
                  <a:txBody>
                    <a:bodyPr/>
                    <a:lstStyle/>
                    <a:p>
                      <a:pPr algn="l" rtl="0" fontAlgn="ctr"/>
                      <a:r>
                        <a:rPr lang="en-US" sz="850" u="none" strike="noStrike" dirty="0">
                          <a:effectLst/>
                          <a:latin typeface="Arial" panose="020B0604020202020204" pitchFamily="34" charset="0"/>
                          <a:cs typeface="Arial" panose="020B0604020202020204" pitchFamily="34" charset="0"/>
                        </a:rPr>
                        <a:t> Case Net Weight</a:t>
                      </a:r>
                      <a:endParaRPr lang="en-US" sz="85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tc>
                  <a:txBody>
                    <a:bodyPr/>
                    <a:lstStyle/>
                    <a:p>
                      <a:pPr algn="l" rtl="0" fontAlgn="ctr"/>
                      <a:r>
                        <a:rPr lang="en-US" sz="800" u="none" strike="noStrike" dirty="0">
                          <a:effectLst/>
                          <a:latin typeface="Arial" panose="020B0604020202020204" pitchFamily="34" charset="0"/>
                          <a:cs typeface="Arial" panose="020B0604020202020204" pitchFamily="34" charset="0"/>
                        </a:rPr>
                        <a:t> 41.25 LB</a:t>
                      </a:r>
                      <a:endParaRPr lang="en-US" sz="8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extLst>
                  <a:ext uri="{0D108BD9-81ED-4DB2-BD59-A6C34878D82A}">
                    <a16:rowId xmlns:a16="http://schemas.microsoft.com/office/drawing/2014/main" val="496110792"/>
                  </a:ext>
                </a:extLst>
              </a:tr>
              <a:tr h="304800">
                <a:tc>
                  <a:txBody>
                    <a:bodyPr/>
                    <a:lstStyle/>
                    <a:p>
                      <a:pPr algn="l" rtl="0" fontAlgn="ctr"/>
                      <a:r>
                        <a:rPr lang="en-US" sz="850" u="none" strike="noStrike" dirty="0">
                          <a:effectLst/>
                          <a:latin typeface="Arial" panose="020B0604020202020204" pitchFamily="34" charset="0"/>
                          <a:cs typeface="Arial" panose="020B0604020202020204" pitchFamily="34" charset="0"/>
                        </a:rPr>
                        <a:t> Shelf Life</a:t>
                      </a:r>
                      <a:endParaRPr lang="en-US" sz="85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tc>
                  <a:txBody>
                    <a:bodyPr/>
                    <a:lstStyle/>
                    <a:p>
                      <a:pPr algn="l" rtl="0" fontAlgn="ctr"/>
                      <a:r>
                        <a:rPr lang="en-US" sz="800" u="none" strike="noStrike">
                          <a:effectLst/>
                          <a:latin typeface="Arial" panose="020B0604020202020204" pitchFamily="34" charset="0"/>
                          <a:cs typeface="Arial" panose="020B0604020202020204" pitchFamily="34" charset="0"/>
                        </a:rPr>
                        <a:t> 730 days</a:t>
                      </a:r>
                      <a:endParaRPr lang="en-US" sz="85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tc gridSpan="2">
                  <a:txBody>
                    <a:bodyPr/>
                    <a:lstStyle/>
                    <a:p>
                      <a:pPr algn="l" rtl="0" fontAlgn="ctr"/>
                      <a:r>
                        <a:rPr lang="en-US" sz="850" u="none" strike="noStrike">
                          <a:effectLst/>
                          <a:latin typeface="Arial" panose="020B0604020202020204" pitchFamily="34" charset="0"/>
                          <a:cs typeface="Arial" panose="020B0604020202020204" pitchFamily="34" charset="0"/>
                        </a:rPr>
                        <a:t> Case L, W, H</a:t>
                      </a:r>
                      <a:endParaRPr lang="en-US" sz="8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tc hMerge="1">
                  <a:txBody>
                    <a:bodyPr/>
                    <a:lstStyle/>
                    <a:p>
                      <a:pPr algn="l" rtl="0" fontAlgn="ctr"/>
                      <a:r>
                        <a:rPr lang="en-US" sz="850" u="none" strike="noStrike" dirty="0">
                          <a:effectLst/>
                          <a:latin typeface="Arial" panose="020B0604020202020204" pitchFamily="34" charset="0"/>
                          <a:cs typeface="Arial" panose="020B0604020202020204" pitchFamily="34" charset="0"/>
                        </a:rPr>
                        <a:t> Case L, W, H</a:t>
                      </a:r>
                      <a:endParaRPr lang="en-US" sz="85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tc>
                  <a:txBody>
                    <a:bodyPr/>
                    <a:lstStyle/>
                    <a:p>
                      <a:pPr algn="l" rtl="0" fontAlgn="ctr"/>
                      <a:r>
                        <a:rPr lang="en-US" sz="800" u="none" strike="noStrike" dirty="0">
                          <a:effectLst/>
                          <a:latin typeface="Arial" panose="020B0604020202020204" pitchFamily="34" charset="0"/>
                          <a:cs typeface="Arial" panose="020B0604020202020204" pitchFamily="34" charset="0"/>
                        </a:rPr>
                        <a:t> 18.75 IN, 12.5 IN, 7 IN</a:t>
                      </a:r>
                      <a:endParaRPr lang="en-US" sz="8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extLst>
                  <a:ext uri="{0D108BD9-81ED-4DB2-BD59-A6C34878D82A}">
                    <a16:rowId xmlns:a16="http://schemas.microsoft.com/office/drawing/2014/main" val="3344552768"/>
                  </a:ext>
                </a:extLst>
              </a:tr>
              <a:tr h="203200">
                <a:tc>
                  <a:txBody>
                    <a:bodyPr/>
                    <a:lstStyle/>
                    <a:p>
                      <a:pPr algn="l" rtl="0" fontAlgn="ctr"/>
                      <a:r>
                        <a:rPr lang="en-US" sz="850" u="none" strike="noStrike" dirty="0">
                          <a:effectLst/>
                          <a:latin typeface="Arial" panose="020B0604020202020204" pitchFamily="34" charset="0"/>
                          <a:cs typeface="Arial" panose="020B0604020202020204" pitchFamily="34" charset="0"/>
                        </a:rPr>
                        <a:t> Tie x High</a:t>
                      </a:r>
                      <a:endParaRPr lang="en-US" sz="85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tc>
                  <a:txBody>
                    <a:bodyPr/>
                    <a:lstStyle/>
                    <a:p>
                      <a:pPr algn="l" rtl="0" fontAlgn="ctr"/>
                      <a:r>
                        <a:rPr lang="en-US" sz="800" u="none" strike="noStrike" dirty="0">
                          <a:effectLst/>
                          <a:latin typeface="Arial" panose="020B0604020202020204" pitchFamily="34" charset="0"/>
                          <a:cs typeface="Arial" panose="020B0604020202020204" pitchFamily="34" charset="0"/>
                        </a:rPr>
                        <a:t> 8 x 7</a:t>
                      </a:r>
                      <a:endParaRPr lang="en-US" sz="85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tc gridSpan="2">
                  <a:txBody>
                    <a:bodyPr/>
                    <a:lstStyle/>
                    <a:p>
                      <a:pPr algn="l" rtl="0" fontAlgn="ctr"/>
                      <a:r>
                        <a:rPr lang="en-US" sz="850" u="none" strike="noStrike" dirty="0">
                          <a:effectLst/>
                          <a:latin typeface="Arial" panose="020B0604020202020204" pitchFamily="34" charset="0"/>
                          <a:cs typeface="Arial" panose="020B0604020202020204" pitchFamily="34" charset="0"/>
                        </a:rPr>
                        <a:t> Cube</a:t>
                      </a:r>
                      <a:endParaRPr lang="en-US" sz="8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tc hMerge="1">
                  <a:txBody>
                    <a:bodyPr/>
                    <a:lstStyle/>
                    <a:p>
                      <a:pPr algn="l" rtl="0" fontAlgn="ctr"/>
                      <a:r>
                        <a:rPr lang="en-US" sz="850" u="none" strike="noStrike" dirty="0">
                          <a:effectLst/>
                          <a:latin typeface="Arial" panose="020B0604020202020204" pitchFamily="34" charset="0"/>
                          <a:cs typeface="Arial" panose="020B0604020202020204" pitchFamily="34" charset="0"/>
                        </a:rPr>
                        <a:t> Cube</a:t>
                      </a:r>
                      <a:endParaRPr lang="en-US" sz="85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tc>
                  <a:txBody>
                    <a:bodyPr/>
                    <a:lstStyle/>
                    <a:p>
                      <a:pPr algn="l" rtl="0" fontAlgn="ctr"/>
                      <a:r>
                        <a:rPr lang="en-US" sz="800" u="none" strike="noStrike" dirty="0">
                          <a:effectLst/>
                          <a:latin typeface="Arial" panose="020B0604020202020204" pitchFamily="34" charset="0"/>
                          <a:cs typeface="Arial" panose="020B0604020202020204" pitchFamily="34" charset="0"/>
                        </a:rPr>
                        <a:t> 0.949 CF</a:t>
                      </a:r>
                      <a:endParaRPr lang="en-US" sz="8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extLst>
                  <a:ext uri="{0D108BD9-81ED-4DB2-BD59-A6C34878D82A}">
                    <a16:rowId xmlns:a16="http://schemas.microsoft.com/office/drawing/2014/main" val="1016763325"/>
                  </a:ext>
                </a:extLst>
              </a:tr>
              <a:tr h="203200">
                <a:tc gridSpan="5">
                  <a:txBody>
                    <a:bodyPr/>
                    <a:lstStyle/>
                    <a:p>
                      <a:pPr algn="l" rtl="0" fontAlgn="ctr"/>
                      <a:r>
                        <a:rPr lang="en-US" sz="1100" b="1" u="none" strike="noStrike" kern="1200" dirty="0">
                          <a:solidFill>
                            <a:schemeClr val="lt1"/>
                          </a:solidFill>
                          <a:effectLst/>
                          <a:latin typeface="Arial" panose="020B0604020202020204" pitchFamily="34" charset="0"/>
                          <a:ea typeface="+mn-ea"/>
                          <a:cs typeface="Arial" panose="020B0604020202020204" pitchFamily="34" charset="0"/>
                        </a:rPr>
                        <a:t> Each Specifications</a:t>
                      </a:r>
                    </a:p>
                  </a:txBody>
                  <a:tcPr marL="9525" marR="9525" marT="9525" marB="0" anchor="ctr">
                    <a:solidFill>
                      <a:schemeClr val="accent3"/>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520874313"/>
                  </a:ext>
                </a:extLst>
              </a:tr>
              <a:tr h="203200">
                <a:tc>
                  <a:txBody>
                    <a:bodyPr/>
                    <a:lstStyle/>
                    <a:p>
                      <a:pPr algn="l" rtl="0" fontAlgn="ctr"/>
                      <a:r>
                        <a:rPr lang="en-US" sz="850" u="none" strike="noStrike" dirty="0">
                          <a:effectLst/>
                          <a:latin typeface="Arial" panose="020B0604020202020204" pitchFamily="34" charset="0"/>
                          <a:cs typeface="Arial" panose="020B0604020202020204" pitchFamily="34" charset="0"/>
                        </a:rPr>
                        <a:t> GTIN</a:t>
                      </a:r>
                      <a:endParaRPr lang="en-US" sz="85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tc>
                  <a:txBody>
                    <a:bodyPr/>
                    <a:lstStyle/>
                    <a:p>
                      <a:pPr algn="l" rtl="0" fontAlgn="ctr"/>
                      <a:r>
                        <a:rPr lang="en-US" sz="800" u="none" strike="noStrike" dirty="0">
                          <a:effectLst/>
                          <a:latin typeface="Arial" panose="020B0604020202020204" pitchFamily="34" charset="0"/>
                          <a:cs typeface="Arial" panose="020B0604020202020204" pitchFamily="34" charset="0"/>
                        </a:rPr>
                        <a:t> 00039400017073</a:t>
                      </a:r>
                      <a:endParaRPr lang="en-US" sz="85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tc gridSpan="2">
                  <a:txBody>
                    <a:bodyPr/>
                    <a:lstStyle/>
                    <a:p>
                      <a:pPr algn="l" rtl="0" fontAlgn="ctr"/>
                      <a:r>
                        <a:rPr lang="en-US" sz="850" u="none" strike="noStrike">
                          <a:effectLst/>
                          <a:latin typeface="Arial" panose="020B0604020202020204" pitchFamily="34" charset="0"/>
                          <a:cs typeface="Arial" panose="020B0604020202020204" pitchFamily="34" charset="0"/>
                        </a:rPr>
                        <a:t> Each Gross Weight</a:t>
                      </a:r>
                      <a:endParaRPr lang="en-US" sz="8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tc hMerge="1">
                  <a:txBody>
                    <a:bodyPr/>
                    <a:lstStyle/>
                    <a:p>
                      <a:pPr algn="l" rtl="0" fontAlgn="ctr"/>
                      <a:r>
                        <a:rPr lang="en-US" sz="850" u="none" strike="noStrike" dirty="0">
                          <a:effectLst/>
                          <a:latin typeface="Arial" panose="020B0604020202020204" pitchFamily="34" charset="0"/>
                          <a:cs typeface="Arial" panose="020B0604020202020204" pitchFamily="34" charset="0"/>
                        </a:rPr>
                        <a:t> Each Gross Weight</a:t>
                      </a:r>
                      <a:endParaRPr lang="en-US" sz="85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tc>
                  <a:txBody>
                    <a:bodyPr/>
                    <a:lstStyle/>
                    <a:p>
                      <a:pPr algn="l" rtl="0" fontAlgn="ctr"/>
                      <a:r>
                        <a:rPr lang="en-US" sz="800" u="none" strike="noStrike" dirty="0">
                          <a:effectLst/>
                          <a:latin typeface="Arial" panose="020B0604020202020204" pitchFamily="34" charset="0"/>
                          <a:cs typeface="Arial" panose="020B0604020202020204" pitchFamily="34" charset="0"/>
                        </a:rPr>
                        <a:t> 120 ONZ</a:t>
                      </a:r>
                      <a:endParaRPr lang="en-US" sz="8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extLst>
                  <a:ext uri="{0D108BD9-81ED-4DB2-BD59-A6C34878D82A}">
                    <a16:rowId xmlns:a16="http://schemas.microsoft.com/office/drawing/2014/main" val="3429175082"/>
                  </a:ext>
                </a:extLst>
              </a:tr>
              <a:tr h="203200">
                <a:tc>
                  <a:txBody>
                    <a:bodyPr/>
                    <a:lstStyle/>
                    <a:p>
                      <a:pPr algn="l" rtl="0" fontAlgn="ctr"/>
                      <a:r>
                        <a:rPr lang="en-US" sz="850" u="none" strike="noStrike" dirty="0">
                          <a:effectLst/>
                          <a:latin typeface="Arial" panose="020B0604020202020204" pitchFamily="34" charset="0"/>
                          <a:cs typeface="Arial" panose="020B0604020202020204" pitchFamily="34" charset="0"/>
                        </a:rPr>
                        <a:t> UPC</a:t>
                      </a:r>
                      <a:endParaRPr lang="en-US" sz="85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tc>
                  <a:txBody>
                    <a:bodyPr/>
                    <a:lstStyle/>
                    <a:p>
                      <a:pPr algn="l" rtl="0" fontAlgn="ctr"/>
                      <a:r>
                        <a:rPr lang="en-US" sz="800" u="none" strike="noStrike" dirty="0">
                          <a:effectLst/>
                          <a:latin typeface="Arial" panose="020B0604020202020204" pitchFamily="34" charset="0"/>
                          <a:cs typeface="Arial" panose="020B0604020202020204" pitchFamily="34" charset="0"/>
                        </a:rPr>
                        <a:t> 039400017073</a:t>
                      </a:r>
                      <a:endParaRPr lang="en-US" sz="85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tc gridSpan="2">
                  <a:txBody>
                    <a:bodyPr/>
                    <a:lstStyle/>
                    <a:p>
                      <a:pPr algn="l" rtl="0" fontAlgn="ctr"/>
                      <a:r>
                        <a:rPr lang="en-US" sz="850" u="none" strike="noStrike">
                          <a:effectLst/>
                          <a:latin typeface="Arial" panose="020B0604020202020204" pitchFamily="34" charset="0"/>
                          <a:cs typeface="Arial" panose="020B0604020202020204" pitchFamily="34" charset="0"/>
                        </a:rPr>
                        <a:t> Each Net Weight</a:t>
                      </a:r>
                      <a:endParaRPr lang="en-US" sz="8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tc hMerge="1">
                  <a:txBody>
                    <a:bodyPr/>
                    <a:lstStyle/>
                    <a:p>
                      <a:pPr algn="l" rtl="0" fontAlgn="ctr"/>
                      <a:r>
                        <a:rPr lang="en-US" sz="850" u="none" strike="noStrike" dirty="0">
                          <a:effectLst/>
                          <a:latin typeface="Arial" panose="020B0604020202020204" pitchFamily="34" charset="0"/>
                          <a:cs typeface="Arial" panose="020B0604020202020204" pitchFamily="34" charset="0"/>
                        </a:rPr>
                        <a:t> Each Net Weight</a:t>
                      </a:r>
                      <a:endParaRPr lang="en-US" sz="85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tc>
                  <a:txBody>
                    <a:bodyPr/>
                    <a:lstStyle/>
                    <a:p>
                      <a:pPr algn="l" rtl="0" fontAlgn="ctr"/>
                      <a:r>
                        <a:rPr lang="en-US" sz="800" u="none" strike="noStrike" dirty="0">
                          <a:effectLst/>
                          <a:latin typeface="Arial" panose="020B0604020202020204" pitchFamily="34" charset="0"/>
                          <a:cs typeface="Arial" panose="020B0604020202020204" pitchFamily="34" charset="0"/>
                        </a:rPr>
                        <a:t> 110 ONZ</a:t>
                      </a:r>
                      <a:endParaRPr lang="en-US" sz="8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extLst>
                  <a:ext uri="{0D108BD9-81ED-4DB2-BD59-A6C34878D82A}">
                    <a16:rowId xmlns:a16="http://schemas.microsoft.com/office/drawing/2014/main" val="689955071"/>
                  </a:ext>
                </a:extLst>
              </a:tr>
              <a:tr h="203200">
                <a:tc>
                  <a:txBody>
                    <a:bodyPr/>
                    <a:lstStyle/>
                    <a:p>
                      <a:pPr algn="l" rtl="0" fontAlgn="ctr"/>
                      <a:r>
                        <a:rPr lang="en-US" sz="850" u="none" strike="noStrike" dirty="0">
                          <a:effectLst/>
                          <a:latin typeface="Arial" panose="020B0604020202020204" pitchFamily="34" charset="0"/>
                          <a:cs typeface="Arial" panose="020B0604020202020204" pitchFamily="34" charset="0"/>
                        </a:rPr>
                        <a:t> Unit Size</a:t>
                      </a:r>
                      <a:endParaRPr lang="en-US" sz="85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tc>
                  <a:txBody>
                    <a:bodyPr/>
                    <a:lstStyle/>
                    <a:p>
                      <a:pPr algn="l" rtl="0" fontAlgn="ctr"/>
                      <a:r>
                        <a:rPr lang="en-US" sz="800" u="none" strike="noStrike" dirty="0">
                          <a:effectLst/>
                          <a:latin typeface="Arial" panose="020B0604020202020204" pitchFamily="34" charset="0"/>
                          <a:cs typeface="Arial" panose="020B0604020202020204" pitchFamily="34" charset="0"/>
                        </a:rPr>
                        <a:t>  / 110 ONZ</a:t>
                      </a:r>
                      <a:endParaRPr lang="en-US" sz="85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tc gridSpan="2">
                  <a:txBody>
                    <a:bodyPr/>
                    <a:lstStyle/>
                    <a:p>
                      <a:pPr algn="l" rtl="0" fontAlgn="ctr"/>
                      <a:r>
                        <a:rPr lang="en-US" sz="850" u="none" strike="noStrike">
                          <a:effectLst/>
                          <a:latin typeface="Arial" panose="020B0604020202020204" pitchFamily="34" charset="0"/>
                          <a:cs typeface="Arial" panose="020B0604020202020204" pitchFamily="34" charset="0"/>
                        </a:rPr>
                        <a:t> Each L, W, H</a:t>
                      </a:r>
                      <a:endParaRPr lang="en-US" sz="8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tc hMerge="1">
                  <a:txBody>
                    <a:bodyPr/>
                    <a:lstStyle/>
                    <a:p>
                      <a:pPr algn="l" rtl="0" fontAlgn="ctr"/>
                      <a:r>
                        <a:rPr lang="en-US" sz="850" u="none" strike="noStrike" dirty="0">
                          <a:effectLst/>
                          <a:latin typeface="Arial" panose="020B0604020202020204" pitchFamily="34" charset="0"/>
                          <a:cs typeface="Arial" panose="020B0604020202020204" pitchFamily="34" charset="0"/>
                        </a:rPr>
                        <a:t> Each L, W, H</a:t>
                      </a:r>
                      <a:endParaRPr lang="en-US" sz="85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tc>
                  <a:txBody>
                    <a:bodyPr/>
                    <a:lstStyle/>
                    <a:p>
                      <a:pPr algn="l" rtl="0" fontAlgn="ctr"/>
                      <a:r>
                        <a:rPr lang="en-US" sz="800" u="none" strike="noStrike" dirty="0">
                          <a:effectLst/>
                          <a:latin typeface="Arial" panose="020B0604020202020204" pitchFamily="34" charset="0"/>
                          <a:cs typeface="Arial" panose="020B0604020202020204" pitchFamily="34" charset="0"/>
                        </a:rPr>
                        <a:t> 6.19 IN, 6.19 IN, 7 IN</a:t>
                      </a:r>
                      <a:endParaRPr lang="en-US" sz="8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extLst>
                  <a:ext uri="{0D108BD9-81ED-4DB2-BD59-A6C34878D82A}">
                    <a16:rowId xmlns:a16="http://schemas.microsoft.com/office/drawing/2014/main" val="1440265411"/>
                  </a:ext>
                </a:extLst>
              </a:tr>
              <a:tr h="292100">
                <a:tc>
                  <a:txBody>
                    <a:bodyPr/>
                    <a:lstStyle/>
                    <a:p>
                      <a:pPr algn="l" fontAlgn="ctr"/>
                      <a:r>
                        <a:rPr lang="en-US" sz="850" u="none" strike="noStrike" dirty="0">
                          <a:effectLst/>
                          <a:latin typeface="Arial" panose="020B0604020202020204" pitchFamily="34" charset="0"/>
                          <a:cs typeface="Arial" panose="020B0604020202020204" pitchFamily="34" charset="0"/>
                        </a:rPr>
                        <a:t> </a:t>
                      </a:r>
                      <a:endParaRPr lang="en-US" sz="85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tc>
                  <a:txBody>
                    <a:bodyPr/>
                    <a:lstStyle/>
                    <a:p>
                      <a:pPr algn="l" fontAlgn="ctr"/>
                      <a:r>
                        <a:rPr lang="en-US" sz="800" u="none" strike="noStrike" dirty="0">
                          <a:effectLst/>
                          <a:latin typeface="Arial" panose="020B0604020202020204" pitchFamily="34" charset="0"/>
                          <a:cs typeface="Arial" panose="020B0604020202020204" pitchFamily="34" charset="0"/>
                        </a:rPr>
                        <a:t> </a:t>
                      </a:r>
                      <a:endParaRPr lang="en-US" sz="85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tc gridSpan="2">
                  <a:txBody>
                    <a:bodyPr/>
                    <a:lstStyle/>
                    <a:p>
                      <a:pPr algn="l" fontAlgn="ctr"/>
                      <a:r>
                        <a:rPr lang="en-US" sz="850" u="none" strike="noStrike" dirty="0">
                          <a:effectLst/>
                          <a:latin typeface="Arial" panose="020B0604020202020204" pitchFamily="34" charset="0"/>
                          <a:cs typeface="Arial" panose="020B0604020202020204" pitchFamily="34" charset="0"/>
                        </a:rPr>
                        <a:t> Cube</a:t>
                      </a:r>
                      <a:endParaRPr lang="en-US" sz="8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tc hMerge="1">
                  <a:txBody>
                    <a:bodyPr/>
                    <a:lstStyle/>
                    <a:p>
                      <a:pPr algn="l" rtl="0" fontAlgn="ctr"/>
                      <a:r>
                        <a:rPr lang="en-US" sz="850" u="none" strike="noStrike" dirty="0">
                          <a:effectLst/>
                          <a:latin typeface="Arial" panose="020B0604020202020204" pitchFamily="34" charset="0"/>
                          <a:cs typeface="Arial" panose="020B0604020202020204" pitchFamily="34" charset="0"/>
                        </a:rPr>
                        <a:t> Cube</a:t>
                      </a:r>
                      <a:endParaRPr lang="en-US" sz="85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tc>
                  <a:txBody>
                    <a:bodyPr/>
                    <a:lstStyle/>
                    <a:p>
                      <a:pPr algn="l" rtl="0" fontAlgn="ctr"/>
                      <a:r>
                        <a:rPr lang="en-US" sz="800" u="none" strike="noStrike" dirty="0">
                          <a:effectLst/>
                          <a:latin typeface="Arial" panose="020B0604020202020204" pitchFamily="34" charset="0"/>
                          <a:cs typeface="Arial" panose="020B0604020202020204" pitchFamily="34" charset="0"/>
                        </a:rPr>
                        <a:t> 0.155 CF</a:t>
                      </a:r>
                      <a:endParaRPr lang="en-US" sz="8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extLst>
                  <a:ext uri="{0D108BD9-81ED-4DB2-BD59-A6C34878D82A}">
                    <a16:rowId xmlns:a16="http://schemas.microsoft.com/office/drawing/2014/main" val="394545919"/>
                  </a:ext>
                </a:extLst>
              </a:tr>
              <a:tr h="215900">
                <a:tc gridSpan="5">
                  <a:txBody>
                    <a:bodyPr/>
                    <a:lstStyle/>
                    <a:p>
                      <a:pPr marL="0" algn="l" defTabSz="685800" rtl="0" eaLnBrk="1" fontAlgn="ctr" latinLnBrk="0" hangingPunct="1"/>
                      <a:r>
                        <a:rPr lang="en-US" sz="1100" b="1" u="none" strike="noStrike" kern="1200" dirty="0">
                          <a:solidFill>
                            <a:schemeClr val="lt1"/>
                          </a:solidFill>
                          <a:effectLst/>
                          <a:latin typeface="Arial" panose="020B0604020202020204" pitchFamily="34" charset="0"/>
                          <a:ea typeface="+mn-ea"/>
                          <a:cs typeface="Arial" panose="020B0604020202020204" pitchFamily="34" charset="0"/>
                        </a:rPr>
                        <a:t> Preparation and Cooking</a:t>
                      </a:r>
                    </a:p>
                  </a:txBody>
                  <a:tcPr marL="9525" marR="9525" marT="9525" marB="0" anchor="ctr">
                    <a:solidFill>
                      <a:schemeClr val="accent3"/>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4192187926"/>
                  </a:ext>
                </a:extLst>
              </a:tr>
              <a:tr h="215900">
                <a:tc gridSpan="5">
                  <a:txBody>
                    <a:bodyPr/>
                    <a:lstStyle/>
                    <a:p>
                      <a:pPr algn="l" rtl="0" fontAlgn="ctr"/>
                      <a:r>
                        <a:rPr lang="en-US" sz="850" u="none" strike="noStrike" dirty="0">
                          <a:effectLst/>
                          <a:latin typeface="Arial" panose="020B0604020202020204" pitchFamily="34" charset="0"/>
                          <a:cs typeface="Arial" panose="020B0604020202020204" pitchFamily="34" charset="0"/>
                        </a:rPr>
                        <a:t>Simmer: Empty contents into saucepan. Heat to simmer.</a:t>
                      </a:r>
                      <a:endParaRPr lang="en-US" sz="85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no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25874896"/>
                  </a:ext>
                </a:extLst>
              </a:tr>
              <a:tr h="215900">
                <a:tc gridSpan="5">
                  <a:txBody>
                    <a:bodyPr/>
                    <a:lstStyle/>
                    <a:p>
                      <a:pPr marL="0" algn="l" defTabSz="685800" rtl="0" eaLnBrk="1" fontAlgn="ctr" latinLnBrk="0" hangingPunct="1"/>
                      <a:r>
                        <a:rPr lang="en-US" sz="1100" b="1" u="none" strike="noStrike" kern="1200" dirty="0">
                          <a:solidFill>
                            <a:schemeClr val="lt1"/>
                          </a:solidFill>
                          <a:effectLst/>
                          <a:latin typeface="Arial" panose="020B0604020202020204" pitchFamily="34" charset="0"/>
                          <a:ea typeface="+mn-ea"/>
                          <a:cs typeface="Arial" panose="020B0604020202020204" pitchFamily="34" charset="0"/>
                        </a:rPr>
                        <a:t> Serving Suggestions</a:t>
                      </a:r>
                    </a:p>
                  </a:txBody>
                  <a:tcPr marL="9525" marR="9525" marT="9525" marB="0" anchor="ctr">
                    <a:solidFill>
                      <a:schemeClr val="accent3"/>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2572763745"/>
                  </a:ext>
                </a:extLst>
              </a:tr>
              <a:tr h="215900">
                <a:tc gridSpan="5">
                  <a:txBody>
                    <a:bodyPr/>
                    <a:lstStyle/>
                    <a:p>
                      <a:pPr algn="l" rtl="0" fontAlgn="ctr"/>
                      <a:r>
                        <a:rPr lang="en-US" sz="850" u="none" strike="noStrike" dirty="0">
                          <a:effectLst/>
                          <a:latin typeface="Arial" panose="020B0604020202020204" pitchFamily="34" charset="0"/>
                          <a:cs typeface="Arial" panose="020B0604020202020204" pitchFamily="34" charset="0"/>
                        </a:rPr>
                        <a:t>Add to salads, soups, dips and more.</a:t>
                      </a:r>
                      <a:endParaRPr lang="en-US" sz="85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no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2625513434"/>
                  </a:ext>
                </a:extLst>
              </a:tr>
              <a:tr h="215900">
                <a:tc gridSpan="5">
                  <a:txBody>
                    <a:bodyPr/>
                    <a:lstStyle/>
                    <a:p>
                      <a:pPr marL="0" algn="l" defTabSz="685800" rtl="0" eaLnBrk="1" fontAlgn="ctr" latinLnBrk="0" hangingPunct="1"/>
                      <a:r>
                        <a:rPr lang="en-US" sz="1100" b="1" u="none" strike="noStrike" kern="1200" dirty="0">
                          <a:solidFill>
                            <a:schemeClr val="lt1"/>
                          </a:solidFill>
                          <a:effectLst/>
                          <a:latin typeface="Arial" panose="020B0604020202020204" pitchFamily="34" charset="0"/>
                          <a:ea typeface="+mn-ea"/>
                          <a:cs typeface="Arial" panose="020B0604020202020204" pitchFamily="34" charset="0"/>
                        </a:rPr>
                        <a:t> Packaging and Storage</a:t>
                      </a:r>
                    </a:p>
                  </a:txBody>
                  <a:tcPr marL="9525" marR="9525" marT="9525" marB="0" anchor="ctr">
                    <a:solidFill>
                      <a:schemeClr val="accent3"/>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4042970545"/>
                  </a:ext>
                </a:extLst>
              </a:tr>
              <a:tr h="215900">
                <a:tc gridSpan="5">
                  <a:txBody>
                    <a:bodyPr/>
                    <a:lstStyle/>
                    <a:p>
                      <a:pPr algn="l" rtl="0" fontAlgn="ctr"/>
                      <a:r>
                        <a:rPr lang="en-US" sz="850" u="none" strike="noStrike" dirty="0">
                          <a:effectLst/>
                          <a:latin typeface="Arial" panose="020B0604020202020204" pitchFamily="34" charset="0"/>
                          <a:cs typeface="Arial" panose="020B0604020202020204" pitchFamily="34" charset="0"/>
                        </a:rPr>
                        <a:t>Store in a clean dry place</a:t>
                      </a:r>
                      <a:endParaRPr lang="en-US" sz="85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no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732514318"/>
                  </a:ext>
                </a:extLst>
              </a:tr>
              <a:tr h="215900">
                <a:tc gridSpan="5">
                  <a:txBody>
                    <a:bodyPr/>
                    <a:lstStyle/>
                    <a:p>
                      <a:pPr marL="0" algn="l" defTabSz="685800" rtl="0" eaLnBrk="1" fontAlgn="ctr" latinLnBrk="0" hangingPunct="1"/>
                      <a:r>
                        <a:rPr lang="en-US" sz="1000" b="1" u="none" strike="noStrike" kern="1200" dirty="0">
                          <a:solidFill>
                            <a:schemeClr val="lt1"/>
                          </a:solidFill>
                          <a:effectLst/>
                          <a:latin typeface="Arial" panose="020B0604020202020204" pitchFamily="34" charset="0"/>
                          <a:ea typeface="+mn-ea"/>
                          <a:cs typeface="Arial" panose="020B0604020202020204" pitchFamily="34" charset="0"/>
                        </a:rPr>
                        <a:t> </a:t>
                      </a:r>
                      <a:r>
                        <a:rPr lang="en-US" sz="1100" b="1" u="none" strike="noStrike" kern="1200" dirty="0">
                          <a:solidFill>
                            <a:schemeClr val="lt1"/>
                          </a:solidFill>
                          <a:effectLst/>
                          <a:latin typeface="Arial" panose="020B0604020202020204" pitchFamily="34" charset="0"/>
                          <a:ea typeface="+mn-ea"/>
                          <a:cs typeface="Arial" panose="020B0604020202020204" pitchFamily="34" charset="0"/>
                        </a:rPr>
                        <a:t>Allergens</a:t>
                      </a:r>
                    </a:p>
                  </a:txBody>
                  <a:tcPr marL="9525" marR="9525" marT="9525" marB="0" anchor="ctr">
                    <a:solidFill>
                      <a:schemeClr val="accent3"/>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82021844"/>
                  </a:ext>
                </a:extLst>
              </a:tr>
              <a:tr h="203200">
                <a:tc gridSpan="5">
                  <a:txBody>
                    <a:bodyPr/>
                    <a:lstStyle/>
                    <a:p>
                      <a:pPr algn="l" rtl="0" fontAlgn="ctr"/>
                      <a:r>
                        <a:rPr lang="en-US" sz="850" u="none" strike="noStrike" dirty="0">
                          <a:effectLst/>
                          <a:latin typeface="Arial" panose="020B0604020202020204" pitchFamily="34" charset="0"/>
                          <a:cs typeface="Arial" panose="020B0604020202020204" pitchFamily="34" charset="0"/>
                        </a:rPr>
                        <a:t>FREE FROM: Eggs or Egg Derivatives, Fish or Fish Derivatives, Milk or Milk Derivatives, Peanuts or Peanut Derivatives, Sesame Seeds or Sesame Derivatives, Soybeans or Soybean Derivatives, Tree Nuts or Tree Nut Derivatives, Wheat or Wheat Derivatives, Crustaceans or Crustacean Derivatives</a:t>
                      </a:r>
                    </a:p>
                    <a:p>
                      <a:pPr marL="0" marR="0" lvl="0" indent="0" algn="l" defTabSz="685800" rtl="0" eaLnBrk="1" fontAlgn="ctr" latinLnBrk="0" hangingPunct="1">
                        <a:lnSpc>
                          <a:spcPct val="100000"/>
                        </a:lnSpc>
                        <a:spcBef>
                          <a:spcPts val="0"/>
                        </a:spcBef>
                        <a:spcAft>
                          <a:spcPts val="0"/>
                        </a:spcAft>
                        <a:buClrTx/>
                        <a:buSzTx/>
                        <a:buFontTx/>
                        <a:buNone/>
                        <a:tabLst/>
                        <a:defRPr/>
                      </a:pPr>
                      <a:endParaRPr lang="en-US" sz="850" u="none" strike="noStrike" dirty="0">
                        <a:effectLst/>
                        <a:latin typeface="Arial" panose="020B0604020202020204" pitchFamily="34" charset="0"/>
                        <a:cs typeface="Arial" panose="020B0604020202020204" pitchFamily="34" charset="0"/>
                      </a:endParaRPr>
                    </a:p>
                    <a:p>
                      <a:pPr marL="0" marR="0" lvl="0" indent="0" algn="l" defTabSz="685800" rtl="0" eaLnBrk="1" fontAlgn="ctr" latinLnBrk="0" hangingPunct="1">
                        <a:lnSpc>
                          <a:spcPct val="100000"/>
                        </a:lnSpc>
                        <a:spcBef>
                          <a:spcPts val="0"/>
                        </a:spcBef>
                        <a:spcAft>
                          <a:spcPts val="0"/>
                        </a:spcAft>
                        <a:buClrTx/>
                        <a:buSzTx/>
                        <a:buFontTx/>
                        <a:buNone/>
                        <a:tabLst/>
                        <a:defRPr/>
                      </a:pPr>
                      <a:endParaRPr lang="en-US" sz="85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no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3937231263"/>
                  </a:ext>
                </a:extLst>
              </a:tr>
              <a:tr h="215900">
                <a:tc gridSpan="5">
                  <a:txBody>
                    <a:bodyPr/>
                    <a:lstStyle/>
                    <a:p>
                      <a:pPr algn="l" rtl="0" fontAlgn="ctr"/>
                      <a:r>
                        <a:rPr lang="en-US" sz="1000" b="1" u="none" strike="noStrike" kern="1200" dirty="0">
                          <a:solidFill>
                            <a:schemeClr val="lt1"/>
                          </a:solidFill>
                          <a:effectLst/>
                          <a:latin typeface="Arial" panose="020B0604020202020204" pitchFamily="34" charset="0"/>
                          <a:ea typeface="+mn-ea"/>
                          <a:cs typeface="Arial" panose="020B0604020202020204" pitchFamily="34" charset="0"/>
                        </a:rPr>
                        <a:t> </a:t>
                      </a:r>
                      <a:r>
                        <a:rPr lang="en-US" sz="1100" b="1" u="none" strike="noStrike" kern="1200" dirty="0">
                          <a:solidFill>
                            <a:schemeClr val="lt1"/>
                          </a:solidFill>
                          <a:effectLst/>
                          <a:latin typeface="Arial" panose="020B0604020202020204" pitchFamily="34" charset="0"/>
                          <a:ea typeface="+mn-ea"/>
                          <a:cs typeface="Arial" panose="020B0604020202020204" pitchFamily="34" charset="0"/>
                        </a:rPr>
                        <a:t>Barcodes</a:t>
                      </a:r>
                    </a:p>
                  </a:txBody>
                  <a:tcPr marL="9525" marR="9525" marT="9525" marB="0" anchor="ctr">
                    <a:solidFill>
                      <a:schemeClr val="accent3"/>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3148676892"/>
                  </a:ext>
                </a:extLst>
              </a:tr>
              <a:tr h="215900">
                <a:tc gridSpan="3">
                  <a:txBody>
                    <a:bodyPr/>
                    <a:lstStyle/>
                    <a:p>
                      <a:pPr algn="l" rtl="0" fontAlgn="ctr"/>
                      <a:r>
                        <a:rPr lang="en-US" sz="850" u="none" strike="noStrike" dirty="0">
                          <a:effectLst/>
                          <a:latin typeface="Arial" panose="020B0604020202020204" pitchFamily="34" charset="0"/>
                          <a:cs typeface="Arial" panose="020B0604020202020204" pitchFamily="34" charset="0"/>
                        </a:rPr>
                        <a:t> Each Barcode:</a:t>
                      </a:r>
                      <a:endParaRPr lang="en-US" sz="85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noFill/>
                  </a:tcPr>
                </a:tc>
                <a:tc hMerge="1">
                  <a:txBody>
                    <a:bodyPr/>
                    <a:lstStyle/>
                    <a:p>
                      <a:endParaRPr lang="en-US"/>
                    </a:p>
                  </a:txBody>
                  <a:tcPr/>
                </a:tc>
                <a:tc hMerge="1">
                  <a:txBody>
                    <a:bodyPr/>
                    <a:lstStyle/>
                    <a:p>
                      <a:pPr algn="l" rtl="0" fontAlgn="ctr"/>
                      <a:endParaRPr lang="en-US" sz="85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noFill/>
                  </a:tcPr>
                </a:tc>
                <a:tc gridSpan="2">
                  <a:txBody>
                    <a:bodyPr/>
                    <a:lstStyle/>
                    <a:p>
                      <a:pPr algn="l" rtl="0" fontAlgn="ctr"/>
                      <a:r>
                        <a:rPr lang="en-US" sz="700" u="none" strike="noStrike" dirty="0">
                          <a:effectLst/>
                          <a:latin typeface="Arial" panose="020B0604020202020204" pitchFamily="34" charset="0"/>
                          <a:cs typeface="Arial" panose="020B0604020202020204" pitchFamily="34" charset="0"/>
                        </a:rPr>
                        <a:t> </a:t>
                      </a:r>
                      <a:endParaRPr lang="en-US" sz="7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noFill/>
                  </a:tcPr>
                </a:tc>
                <a:tc hMerge="1">
                  <a:txBody>
                    <a:bodyPr/>
                    <a:lstStyle/>
                    <a:p>
                      <a:endParaRPr lang="en-US"/>
                    </a:p>
                  </a:txBody>
                  <a:tcPr/>
                </a:tc>
                <a:extLst>
                  <a:ext uri="{0D108BD9-81ED-4DB2-BD59-A6C34878D82A}">
                    <a16:rowId xmlns:a16="http://schemas.microsoft.com/office/drawing/2014/main" val="3711635197"/>
                  </a:ext>
                </a:extLst>
              </a:tr>
            </a:tbl>
          </a:graphicData>
        </a:graphic>
      </p:graphicFrame>
      <p:pic>
        <p:nvPicPr>
          <p:cNvPr id="3" name="Picture 3" descr="image_58ajmf.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725118" y="7642478"/>
            <a:ext cx="1189638" cy="858447"/>
          </a:xfrm>
          <a:prstGeom prst="rect">
            <a:avLst/>
          </a:prstGeom>
        </p:spPr>
      </p:pic>
      <p:pic>
        <p:nvPicPr>
          <p:cNvPr id="16" name="Picture 15">
            <a:extLst>
              <a:ext uri="{FF2B5EF4-FFF2-40B4-BE49-F238E27FC236}">
                <a16:creationId xmlns:a16="http://schemas.microsoft.com/office/drawing/2014/main" id="{C60BA696-69ED-A343-AA2A-D2C9EA268D72}"/>
              </a:ext>
            </a:extLst>
          </p:cNvPr>
          <p:cNvPicPr>
            <a:picLocks noChangeAspect="1"/>
          </p:cNvPicPr>
          <p:nvPr/>
        </p:nvPicPr>
        <p:blipFill>
          <a:blip r:embed="rId5"/>
          <a:stretch>
            <a:fillRect/>
          </a:stretch>
        </p:blipFill>
        <p:spPr>
          <a:xfrm>
            <a:off x="161505" y="165725"/>
            <a:ext cx="1384750" cy="788384"/>
          </a:xfrm>
          <a:prstGeom prst="rect">
            <a:avLst/>
          </a:prstGeom>
        </p:spPr>
      </p:pic>
    </p:spTree>
    <p:extLst>
      <p:ext uri="{BB962C8B-B14F-4D97-AF65-F5344CB8AC3E}">
        <p14:creationId xmlns:p14="http://schemas.microsoft.com/office/powerpoint/2010/main" val="1888325343"/>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24657</TotalTime>
  <Words>509</Words>
  <Application>Microsoft Office PowerPoint</Application>
  <PresentationFormat>Letter Paper (8.5x11 in)</PresentationFormat>
  <Paragraphs>86</Paragraphs>
  <Slides>1</Slides>
  <Notes>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vt:i4>
      </vt:variant>
    </vt:vector>
  </HeadingPairs>
  <TitlesOfParts>
    <vt:vector size="7" baseType="lpstr">
      <vt:lpstr>Arial</vt:lpstr>
      <vt:lpstr>Calibri</vt:lpstr>
      <vt:lpstr>Calibri Light</vt:lpstr>
      <vt:lpstr>Helvetica</vt:lpstr>
      <vt:lpstr>Times New Roman</vt:lpstr>
      <vt:lpstr>Office Theme</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Cody Pixley</dc:creator>
  <cp:lastModifiedBy>Holly Bumgardner</cp:lastModifiedBy>
  <cp:revision>74</cp:revision>
  <dcterms:created xsi:type="dcterms:W3CDTF">2020-01-06T21:37:44Z</dcterms:created>
  <dcterms:modified xsi:type="dcterms:W3CDTF">2024-09-04T15:34:42Z</dcterms:modified>
</cp:coreProperties>
</file>